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9"/>
  </p:notesMasterIdLst>
  <p:sldIdLst>
    <p:sldId id="256" r:id="rId3"/>
    <p:sldId id="260" r:id="rId4"/>
    <p:sldId id="257" r:id="rId5"/>
    <p:sldId id="259" r:id="rId6"/>
    <p:sldId id="258" r:id="rId7"/>
    <p:sldId id="291" r:id="rId8"/>
    <p:sldId id="292" r:id="rId9"/>
    <p:sldId id="262" r:id="rId10"/>
    <p:sldId id="290" r:id="rId11"/>
    <p:sldId id="289" r:id="rId12"/>
    <p:sldId id="295" r:id="rId13"/>
    <p:sldId id="296" r:id="rId14"/>
    <p:sldId id="265" r:id="rId15"/>
    <p:sldId id="266" r:id="rId16"/>
    <p:sldId id="293" r:id="rId17"/>
    <p:sldId id="276" r:id="rId18"/>
    <p:sldId id="267" r:id="rId19"/>
    <p:sldId id="268" r:id="rId20"/>
    <p:sldId id="299" r:id="rId21"/>
    <p:sldId id="300" r:id="rId22"/>
    <p:sldId id="275" r:id="rId23"/>
    <p:sldId id="298" r:id="rId24"/>
    <p:sldId id="277" r:id="rId25"/>
    <p:sldId id="278" r:id="rId26"/>
    <p:sldId id="279" r:id="rId27"/>
    <p:sldId id="297" r:id="rId28"/>
    <p:sldId id="280" r:id="rId29"/>
    <p:sldId id="281" r:id="rId30"/>
    <p:sldId id="301" r:id="rId31"/>
    <p:sldId id="282" r:id="rId32"/>
    <p:sldId id="302" r:id="rId33"/>
    <p:sldId id="287" r:id="rId34"/>
    <p:sldId id="283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3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en-US" sz="2000" b="1"/>
              <a:t>Fig 1. Change</a:t>
            </a:r>
            <a:r>
              <a:rPr lang="en-US" sz="2000" b="1" baseline="0"/>
              <a:t> in Forest Cover</a:t>
            </a:r>
            <a:endParaRPr lang="en-US" sz="2000" b="1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7.246376811594229E-3"/>
                  <c:y val="-2.116402116402116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10.574</a:t>
                    </a:r>
                    <a:endParaRPr lang="en-US" sz="1600" b="1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6.5217391304347991E-2"/>
                  <c:y val="-4.497354497354499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7.949</a:t>
                    </a:r>
                    <a:endParaRPr lang="en-US" sz="1600" b="1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9855072463768272E-2"/>
                  <c:y val="3.439153439153438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7.162</a:t>
                    </a:r>
                    <a:endParaRPr lang="en-US" sz="1600" b="1" dirty="0"/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10.574</c:v>
                </c:pt>
                <c:pt idx="1">
                  <c:v>9.2615000000000016</c:v>
                </c:pt>
                <c:pt idx="2">
                  <c:v>7.9489999999999998</c:v>
                </c:pt>
                <c:pt idx="3">
                  <c:v>7.1619999999999955</c:v>
                </c:pt>
              </c:numCache>
            </c:numRef>
          </c:val>
        </c:ser>
        <c:marker val="1"/>
        <c:axId val="96436224"/>
        <c:axId val="96438144"/>
      </c:lineChart>
      <c:catAx>
        <c:axId val="96436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Year</a:t>
                </a:r>
                <a:endParaRPr lang="en-US" sz="1200" dirty="0"/>
              </a:p>
            </c:rich>
          </c:tx>
          <c:layout/>
        </c:title>
        <c:numFmt formatCode="General" sourceLinked="0"/>
        <c:tickLblPos val="nextTo"/>
        <c:crossAx val="96438144"/>
        <c:crosses val="autoZero"/>
        <c:auto val="1"/>
        <c:lblAlgn val="ctr"/>
        <c:lblOffset val="100"/>
      </c:catAx>
      <c:valAx>
        <c:axId val="96438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Forest Cover (</a:t>
                </a:r>
                <a:r>
                  <a:rPr lang="en-US" sz="1200" baseline="0"/>
                  <a:t>M ha)</a:t>
                </a:r>
                <a:endParaRPr lang="en-US" sz="1200"/>
              </a:p>
            </c:rich>
          </c:tx>
          <c:layout/>
        </c:title>
        <c:numFmt formatCode="General" sourceLinked="0"/>
        <c:tickLblPos val="nextTo"/>
        <c:crossAx val="96436224"/>
        <c:crosses val="autoZero"/>
        <c:crossBetween val="midCat"/>
      </c:valAx>
      <c:spPr>
        <a:solidFill>
          <a:srgbClr val="CCFF99"/>
        </a:solidFill>
        <a:ln w="55000" cap="flat" cmpd="thickThin" algn="ctr">
          <a:solidFill>
            <a:srgbClr val="146833"/>
          </a:solidFill>
          <a:prstDash val="solid"/>
        </a:ln>
        <a:effectLst/>
      </c:spPr>
    </c:plotArea>
    <c:plotVisOnly val="1"/>
    <c:dispBlanksAs val="gap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b="1" i="0" u="none" strike="noStrike" baseline="0">
                <a:effectLst/>
              </a:rPr>
              <a:t>Figure 2. Number of bicycles included in the UP Padyak Project per year</a:t>
            </a:r>
            <a:endParaRPr lang="en-US" sz="140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80</c:v>
                </c:pt>
                <c:pt idx="2">
                  <c:v>125</c:v>
                </c:pt>
              </c:numCache>
            </c:numRef>
          </c:val>
        </c:ser>
        <c:gapWidth val="75"/>
        <c:gapDepth val="75"/>
        <c:shape val="box"/>
        <c:axId val="110027136"/>
        <c:axId val="110029056"/>
        <c:axId val="0"/>
      </c:bar3DChart>
      <c:catAx>
        <c:axId val="110027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0029056"/>
        <c:crosses val="autoZero"/>
        <c:auto val="1"/>
        <c:lblAlgn val="ctr"/>
        <c:lblOffset val="100"/>
      </c:catAx>
      <c:valAx>
        <c:axId val="11002905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Number</a:t>
                </a:r>
                <a:r>
                  <a:rPr lang="en-US" sz="1100" baseline="0"/>
                  <a:t> of bicycles</a:t>
                </a:r>
                <a:endParaRPr lang="en-US" sz="1100"/>
              </a:p>
            </c:rich>
          </c:tx>
          <c:layout/>
        </c:title>
        <c:numFmt formatCode="General" sourceLinked="1"/>
        <c:tickLblPos val="nextTo"/>
        <c:crossAx val="11002713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D1B9E-21FC-40D0-88CC-426F1CDBDAA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E9811B-9E60-42B9-A1B9-DCE0D3056526}">
      <dgm:prSet phldrT="[Text]"/>
      <dgm:spPr/>
      <dgm:t>
        <a:bodyPr/>
        <a:lstStyle/>
        <a:p>
          <a:r>
            <a:rPr lang="en-US" dirty="0" smtClean="0"/>
            <a:t>No Plastics Policy?</a:t>
          </a:r>
          <a:endParaRPr lang="en-US" dirty="0"/>
        </a:p>
      </dgm:t>
    </dgm:pt>
    <dgm:pt modelId="{B156AF41-EA87-4428-A082-EDA3B57E8D83}" type="parTrans" cxnId="{D3A016D8-FC92-4FA3-9BA3-CDFE1204C8DC}">
      <dgm:prSet/>
      <dgm:spPr/>
      <dgm:t>
        <a:bodyPr/>
        <a:lstStyle/>
        <a:p>
          <a:endParaRPr lang="en-US"/>
        </a:p>
      </dgm:t>
    </dgm:pt>
    <dgm:pt modelId="{14441155-5F9F-4EC9-9EAE-2041437FDE2B}" type="sibTrans" cxnId="{D3A016D8-FC92-4FA3-9BA3-CDFE1204C8DC}">
      <dgm:prSet/>
      <dgm:spPr/>
      <dgm:t>
        <a:bodyPr/>
        <a:lstStyle/>
        <a:p>
          <a:endParaRPr lang="en-US"/>
        </a:p>
      </dgm:t>
    </dgm:pt>
    <dgm:pt modelId="{0AF834DF-2420-40E5-9E75-021F85F1319D}">
      <dgm:prSet phldrT="[Text]"/>
      <dgm:spPr/>
      <dgm:t>
        <a:bodyPr/>
        <a:lstStyle/>
        <a:p>
          <a:r>
            <a:rPr lang="en-US" dirty="0" smtClean="0"/>
            <a:t>Bring your own bag!</a:t>
          </a:r>
          <a:endParaRPr lang="en-US" dirty="0"/>
        </a:p>
      </dgm:t>
    </dgm:pt>
    <dgm:pt modelId="{940F5806-1A36-4100-BAAD-25E04DBEA17A}" type="parTrans" cxnId="{39F048E2-7CF7-42C9-8FB8-9E156318C7C7}">
      <dgm:prSet/>
      <dgm:spPr/>
      <dgm:t>
        <a:bodyPr/>
        <a:lstStyle/>
        <a:p>
          <a:endParaRPr lang="en-US"/>
        </a:p>
      </dgm:t>
    </dgm:pt>
    <dgm:pt modelId="{007F7C87-D5F9-4913-95EA-A1E0CBC94C17}" type="sibTrans" cxnId="{39F048E2-7CF7-42C9-8FB8-9E156318C7C7}">
      <dgm:prSet/>
      <dgm:spPr/>
      <dgm:t>
        <a:bodyPr/>
        <a:lstStyle/>
        <a:p>
          <a:endParaRPr lang="en-US"/>
        </a:p>
      </dgm:t>
    </dgm:pt>
    <dgm:pt modelId="{91628C3D-9742-4BD3-990F-473C43C5C117}">
      <dgm:prSet phldrT="[Text]"/>
      <dgm:spPr/>
      <dgm:t>
        <a:bodyPr/>
        <a:lstStyle/>
        <a:p>
          <a:r>
            <a:rPr lang="en-US" dirty="0" smtClean="0"/>
            <a:t>Waste Disposal Problems</a:t>
          </a:r>
          <a:endParaRPr lang="en-US" dirty="0"/>
        </a:p>
      </dgm:t>
    </dgm:pt>
    <dgm:pt modelId="{E3B282DD-7F97-47CF-9F78-C0D893622415}" type="parTrans" cxnId="{35ABC261-FBDE-4D15-91A5-D456FFC8D501}">
      <dgm:prSet/>
      <dgm:spPr/>
      <dgm:t>
        <a:bodyPr/>
        <a:lstStyle/>
        <a:p>
          <a:endParaRPr lang="en-US"/>
        </a:p>
      </dgm:t>
    </dgm:pt>
    <dgm:pt modelId="{38665227-0A10-4F80-87F2-1C49581BC144}" type="sibTrans" cxnId="{35ABC261-FBDE-4D15-91A5-D456FFC8D501}">
      <dgm:prSet/>
      <dgm:spPr/>
      <dgm:t>
        <a:bodyPr/>
        <a:lstStyle/>
        <a:p>
          <a:endParaRPr lang="en-US"/>
        </a:p>
      </dgm:t>
    </dgm:pt>
    <dgm:pt modelId="{B7D59E79-7928-4FBA-9449-795FFD122789}">
      <dgm:prSet phldrT="[Text]"/>
      <dgm:spPr/>
      <dgm:t>
        <a:bodyPr/>
        <a:lstStyle/>
        <a:p>
          <a:r>
            <a:rPr lang="en-US" dirty="0" smtClean="0"/>
            <a:t>R.A. 9003</a:t>
          </a:r>
          <a:endParaRPr lang="en-US" dirty="0"/>
        </a:p>
      </dgm:t>
    </dgm:pt>
    <dgm:pt modelId="{931D6149-9355-4B4E-8A63-E74E18C51294}" type="parTrans" cxnId="{AB60F3C6-323E-4498-998B-F8496E13895D}">
      <dgm:prSet/>
      <dgm:spPr/>
      <dgm:t>
        <a:bodyPr/>
        <a:lstStyle/>
        <a:p>
          <a:endParaRPr lang="en-US"/>
        </a:p>
      </dgm:t>
    </dgm:pt>
    <dgm:pt modelId="{C74D49A6-31F6-4175-BDCE-BC35A3CD2C5D}" type="sibTrans" cxnId="{AB60F3C6-323E-4498-998B-F8496E13895D}">
      <dgm:prSet/>
      <dgm:spPr/>
      <dgm:t>
        <a:bodyPr/>
        <a:lstStyle/>
        <a:p>
          <a:endParaRPr lang="en-US"/>
        </a:p>
      </dgm:t>
    </dgm:pt>
    <dgm:pt modelId="{D3BF5987-4303-4D01-AD2F-E4D954E28E3F}" type="pres">
      <dgm:prSet presAssocID="{E47D1B9E-21FC-40D0-88CC-426F1CDBDAA0}" presName="Name0" presStyleCnt="0">
        <dgm:presLayoutVars>
          <dgm:dir/>
          <dgm:resizeHandles val="exact"/>
        </dgm:presLayoutVars>
      </dgm:prSet>
      <dgm:spPr/>
    </dgm:pt>
    <dgm:pt modelId="{276E9F04-B792-4DEB-BBEF-13C2830CEC20}" type="pres">
      <dgm:prSet presAssocID="{91628C3D-9742-4BD3-990F-473C43C5C1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6B1CC-0E99-4486-8BEA-C6D8D455D418}" type="pres">
      <dgm:prSet presAssocID="{38665227-0A10-4F80-87F2-1C49581BC14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D9CB1C5-0974-4B3D-A06D-E674E7256E2C}" type="pres">
      <dgm:prSet presAssocID="{38665227-0A10-4F80-87F2-1C49581BC14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2D7EE49-B21C-47FD-B2A0-49B11D02D909}" type="pres">
      <dgm:prSet presAssocID="{B7D59E79-7928-4FBA-9449-795FFD1227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90E43-8DED-4429-BABA-20683A559759}" type="pres">
      <dgm:prSet presAssocID="{C74D49A6-31F6-4175-BDCE-BC35A3CD2C5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518F468-A43B-46B5-A47B-4B3FFC61B9CD}" type="pres">
      <dgm:prSet presAssocID="{C74D49A6-31F6-4175-BDCE-BC35A3CD2C5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7B957EA-A2C7-4B87-B35B-1091BCE4F4C9}" type="pres">
      <dgm:prSet presAssocID="{19E9811B-9E60-42B9-A1B9-DCE0D30565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6A446-2478-4B26-B25F-519AF368B05B}" type="pres">
      <dgm:prSet presAssocID="{14441155-5F9F-4EC9-9EAE-2041437FDE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57B5D6F-CAEE-4D75-9E6F-5A29EC1C271E}" type="pres">
      <dgm:prSet presAssocID="{14441155-5F9F-4EC9-9EAE-2041437FDE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D1CD215-51C8-446D-9826-F7B7CFF01C9B}" type="pres">
      <dgm:prSet presAssocID="{0AF834DF-2420-40E5-9E75-021F85F131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D0B31-E66F-4B77-87B7-37096CD43F5C}" type="presOf" srcId="{C74D49A6-31F6-4175-BDCE-BC35A3CD2C5D}" destId="{8518F468-A43B-46B5-A47B-4B3FFC61B9CD}" srcOrd="1" destOrd="0" presId="urn:microsoft.com/office/officeart/2005/8/layout/process1"/>
    <dgm:cxn modelId="{39F048E2-7CF7-42C9-8FB8-9E156318C7C7}" srcId="{E47D1B9E-21FC-40D0-88CC-426F1CDBDAA0}" destId="{0AF834DF-2420-40E5-9E75-021F85F1319D}" srcOrd="3" destOrd="0" parTransId="{940F5806-1A36-4100-BAAD-25E04DBEA17A}" sibTransId="{007F7C87-D5F9-4913-95EA-A1E0CBC94C17}"/>
    <dgm:cxn modelId="{999F6E59-EB50-43CA-97B1-38A20FC5C258}" type="presOf" srcId="{38665227-0A10-4F80-87F2-1C49581BC144}" destId="{0396B1CC-0E99-4486-8BEA-C6D8D455D418}" srcOrd="0" destOrd="0" presId="urn:microsoft.com/office/officeart/2005/8/layout/process1"/>
    <dgm:cxn modelId="{4DCB841A-FE69-4B84-835F-6BEFC65D5C5B}" type="presOf" srcId="{91628C3D-9742-4BD3-990F-473C43C5C117}" destId="{276E9F04-B792-4DEB-BBEF-13C2830CEC20}" srcOrd="0" destOrd="0" presId="urn:microsoft.com/office/officeart/2005/8/layout/process1"/>
    <dgm:cxn modelId="{4B0C4102-2333-409D-B8F3-F9B3463A92CF}" type="presOf" srcId="{C74D49A6-31F6-4175-BDCE-BC35A3CD2C5D}" destId="{3B090E43-8DED-4429-BABA-20683A559759}" srcOrd="0" destOrd="0" presId="urn:microsoft.com/office/officeart/2005/8/layout/process1"/>
    <dgm:cxn modelId="{310D3F23-1798-4979-8A13-5CF88297D8A6}" type="presOf" srcId="{E47D1B9E-21FC-40D0-88CC-426F1CDBDAA0}" destId="{D3BF5987-4303-4D01-AD2F-E4D954E28E3F}" srcOrd="0" destOrd="0" presId="urn:microsoft.com/office/officeart/2005/8/layout/process1"/>
    <dgm:cxn modelId="{5083977F-4E78-46A9-BA68-3F0F0530B6D9}" type="presOf" srcId="{14441155-5F9F-4EC9-9EAE-2041437FDE2B}" destId="{557B5D6F-CAEE-4D75-9E6F-5A29EC1C271E}" srcOrd="1" destOrd="0" presId="urn:microsoft.com/office/officeart/2005/8/layout/process1"/>
    <dgm:cxn modelId="{881F88A0-7B82-47C6-9A10-A3A093960E95}" type="presOf" srcId="{19E9811B-9E60-42B9-A1B9-DCE0D3056526}" destId="{77B957EA-A2C7-4B87-B35B-1091BCE4F4C9}" srcOrd="0" destOrd="0" presId="urn:microsoft.com/office/officeart/2005/8/layout/process1"/>
    <dgm:cxn modelId="{D3A016D8-FC92-4FA3-9BA3-CDFE1204C8DC}" srcId="{E47D1B9E-21FC-40D0-88CC-426F1CDBDAA0}" destId="{19E9811B-9E60-42B9-A1B9-DCE0D3056526}" srcOrd="2" destOrd="0" parTransId="{B156AF41-EA87-4428-A082-EDA3B57E8D83}" sibTransId="{14441155-5F9F-4EC9-9EAE-2041437FDE2B}"/>
    <dgm:cxn modelId="{AB60F3C6-323E-4498-998B-F8496E13895D}" srcId="{E47D1B9E-21FC-40D0-88CC-426F1CDBDAA0}" destId="{B7D59E79-7928-4FBA-9449-795FFD122789}" srcOrd="1" destOrd="0" parTransId="{931D6149-9355-4B4E-8A63-E74E18C51294}" sibTransId="{C74D49A6-31F6-4175-BDCE-BC35A3CD2C5D}"/>
    <dgm:cxn modelId="{9EF349C5-85D4-4FAD-B66D-64F924CF2A8C}" type="presOf" srcId="{14441155-5F9F-4EC9-9EAE-2041437FDE2B}" destId="{3866A446-2478-4B26-B25F-519AF368B05B}" srcOrd="0" destOrd="0" presId="urn:microsoft.com/office/officeart/2005/8/layout/process1"/>
    <dgm:cxn modelId="{35ABC261-FBDE-4D15-91A5-D456FFC8D501}" srcId="{E47D1B9E-21FC-40D0-88CC-426F1CDBDAA0}" destId="{91628C3D-9742-4BD3-990F-473C43C5C117}" srcOrd="0" destOrd="0" parTransId="{E3B282DD-7F97-47CF-9F78-C0D893622415}" sibTransId="{38665227-0A10-4F80-87F2-1C49581BC144}"/>
    <dgm:cxn modelId="{5A4CD833-CC46-4EDD-80B0-50C30C260A2F}" type="presOf" srcId="{B7D59E79-7928-4FBA-9449-795FFD122789}" destId="{62D7EE49-B21C-47FD-B2A0-49B11D02D909}" srcOrd="0" destOrd="0" presId="urn:microsoft.com/office/officeart/2005/8/layout/process1"/>
    <dgm:cxn modelId="{60DCE407-D48C-4572-A8DE-235169B97CA3}" type="presOf" srcId="{0AF834DF-2420-40E5-9E75-021F85F1319D}" destId="{3D1CD215-51C8-446D-9826-F7B7CFF01C9B}" srcOrd="0" destOrd="0" presId="urn:microsoft.com/office/officeart/2005/8/layout/process1"/>
    <dgm:cxn modelId="{8FF7EE1D-74C8-4173-8FF0-EC3A3F05602E}" type="presOf" srcId="{38665227-0A10-4F80-87F2-1C49581BC144}" destId="{2D9CB1C5-0974-4B3D-A06D-E674E7256E2C}" srcOrd="1" destOrd="0" presId="urn:microsoft.com/office/officeart/2005/8/layout/process1"/>
    <dgm:cxn modelId="{BDCA2B70-DCFA-41EF-BC4C-8EF67BF75424}" type="presParOf" srcId="{D3BF5987-4303-4D01-AD2F-E4D954E28E3F}" destId="{276E9F04-B792-4DEB-BBEF-13C2830CEC20}" srcOrd="0" destOrd="0" presId="urn:microsoft.com/office/officeart/2005/8/layout/process1"/>
    <dgm:cxn modelId="{46B51ABC-FCD5-4ECC-B180-C665BF47F6D3}" type="presParOf" srcId="{D3BF5987-4303-4D01-AD2F-E4D954E28E3F}" destId="{0396B1CC-0E99-4486-8BEA-C6D8D455D418}" srcOrd="1" destOrd="0" presId="urn:microsoft.com/office/officeart/2005/8/layout/process1"/>
    <dgm:cxn modelId="{304FF2A8-3AC7-4E71-A867-36F781FA85F1}" type="presParOf" srcId="{0396B1CC-0E99-4486-8BEA-C6D8D455D418}" destId="{2D9CB1C5-0974-4B3D-A06D-E674E7256E2C}" srcOrd="0" destOrd="0" presId="urn:microsoft.com/office/officeart/2005/8/layout/process1"/>
    <dgm:cxn modelId="{1AA0B3BE-C997-406A-8855-FE3287BC89F5}" type="presParOf" srcId="{D3BF5987-4303-4D01-AD2F-E4D954E28E3F}" destId="{62D7EE49-B21C-47FD-B2A0-49B11D02D909}" srcOrd="2" destOrd="0" presId="urn:microsoft.com/office/officeart/2005/8/layout/process1"/>
    <dgm:cxn modelId="{747D9326-12FC-48DC-AC66-0F90335CB134}" type="presParOf" srcId="{D3BF5987-4303-4D01-AD2F-E4D954E28E3F}" destId="{3B090E43-8DED-4429-BABA-20683A559759}" srcOrd="3" destOrd="0" presId="urn:microsoft.com/office/officeart/2005/8/layout/process1"/>
    <dgm:cxn modelId="{1211778A-CF35-4A71-84FD-4C2B119CB6F9}" type="presParOf" srcId="{3B090E43-8DED-4429-BABA-20683A559759}" destId="{8518F468-A43B-46B5-A47B-4B3FFC61B9CD}" srcOrd="0" destOrd="0" presId="urn:microsoft.com/office/officeart/2005/8/layout/process1"/>
    <dgm:cxn modelId="{0E56E3CB-CAAE-494C-B2B5-EAD8203C5080}" type="presParOf" srcId="{D3BF5987-4303-4D01-AD2F-E4D954E28E3F}" destId="{77B957EA-A2C7-4B87-B35B-1091BCE4F4C9}" srcOrd="4" destOrd="0" presId="urn:microsoft.com/office/officeart/2005/8/layout/process1"/>
    <dgm:cxn modelId="{CA13DFC1-54D7-417B-9B0E-4DEE068E9ABB}" type="presParOf" srcId="{D3BF5987-4303-4D01-AD2F-E4D954E28E3F}" destId="{3866A446-2478-4B26-B25F-519AF368B05B}" srcOrd="5" destOrd="0" presId="urn:microsoft.com/office/officeart/2005/8/layout/process1"/>
    <dgm:cxn modelId="{110D27BF-DF6D-4F3F-AE0C-7FE386FEB683}" type="presParOf" srcId="{3866A446-2478-4B26-B25F-519AF368B05B}" destId="{557B5D6F-CAEE-4D75-9E6F-5A29EC1C271E}" srcOrd="0" destOrd="0" presId="urn:microsoft.com/office/officeart/2005/8/layout/process1"/>
    <dgm:cxn modelId="{80D99BBB-C77D-4169-AA0B-A20D9147CEEC}" type="presParOf" srcId="{D3BF5987-4303-4D01-AD2F-E4D954E28E3F}" destId="{3D1CD215-51C8-446D-9826-F7B7CFF01C9B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6E9F04-B792-4DEB-BBEF-13C2830CEC20}">
      <dsp:nvSpPr>
        <dsp:cNvPr id="0" name=""/>
        <dsp:cNvSpPr/>
      </dsp:nvSpPr>
      <dsp:spPr>
        <a:xfrm>
          <a:off x="3516" y="719909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Waste Disposal Problems</a:t>
          </a:r>
          <a:endParaRPr lang="en-US" sz="1800" kern="1200" dirty="0"/>
        </a:p>
      </dsp:txBody>
      <dsp:txXfrm>
        <a:off x="3516" y="719909"/>
        <a:ext cx="1537301" cy="922380"/>
      </dsp:txXfrm>
    </dsp:sp>
    <dsp:sp modelId="{0396B1CC-0E99-4486-8BEA-C6D8D455D418}">
      <dsp:nvSpPr>
        <dsp:cNvPr id="0" name=""/>
        <dsp:cNvSpPr/>
      </dsp:nvSpPr>
      <dsp:spPr>
        <a:xfrm>
          <a:off x="1694547" y="990474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694547" y="990474"/>
        <a:ext cx="325907" cy="381250"/>
      </dsp:txXfrm>
    </dsp:sp>
    <dsp:sp modelId="{62D7EE49-B21C-47FD-B2A0-49B11D02D909}">
      <dsp:nvSpPr>
        <dsp:cNvPr id="0" name=""/>
        <dsp:cNvSpPr/>
      </dsp:nvSpPr>
      <dsp:spPr>
        <a:xfrm>
          <a:off x="2155738" y="719909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R.A. 9003</a:t>
          </a:r>
          <a:endParaRPr lang="en-US" sz="1800" kern="1200" dirty="0"/>
        </a:p>
      </dsp:txBody>
      <dsp:txXfrm>
        <a:off x="2155738" y="719909"/>
        <a:ext cx="1537301" cy="922380"/>
      </dsp:txXfrm>
    </dsp:sp>
    <dsp:sp modelId="{3B090E43-8DED-4429-BABA-20683A559759}">
      <dsp:nvSpPr>
        <dsp:cNvPr id="0" name=""/>
        <dsp:cNvSpPr/>
      </dsp:nvSpPr>
      <dsp:spPr>
        <a:xfrm>
          <a:off x="3846769" y="990474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46769" y="990474"/>
        <a:ext cx="325907" cy="381250"/>
      </dsp:txXfrm>
    </dsp:sp>
    <dsp:sp modelId="{77B957EA-A2C7-4B87-B35B-1091BCE4F4C9}">
      <dsp:nvSpPr>
        <dsp:cNvPr id="0" name=""/>
        <dsp:cNvSpPr/>
      </dsp:nvSpPr>
      <dsp:spPr>
        <a:xfrm>
          <a:off x="4307960" y="719909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Plastics Policy?</a:t>
          </a:r>
          <a:endParaRPr lang="en-US" sz="1800" kern="1200" dirty="0"/>
        </a:p>
      </dsp:txBody>
      <dsp:txXfrm>
        <a:off x="4307960" y="719909"/>
        <a:ext cx="1537301" cy="922380"/>
      </dsp:txXfrm>
    </dsp:sp>
    <dsp:sp modelId="{3866A446-2478-4B26-B25F-519AF368B05B}">
      <dsp:nvSpPr>
        <dsp:cNvPr id="0" name=""/>
        <dsp:cNvSpPr/>
      </dsp:nvSpPr>
      <dsp:spPr>
        <a:xfrm>
          <a:off x="5998991" y="990474"/>
          <a:ext cx="325907" cy="381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998991" y="990474"/>
        <a:ext cx="325907" cy="381250"/>
      </dsp:txXfrm>
    </dsp:sp>
    <dsp:sp modelId="{3D1CD215-51C8-446D-9826-F7B7CFF01C9B}">
      <dsp:nvSpPr>
        <dsp:cNvPr id="0" name=""/>
        <dsp:cNvSpPr/>
      </dsp:nvSpPr>
      <dsp:spPr>
        <a:xfrm>
          <a:off x="6460182" y="719909"/>
          <a:ext cx="1537301" cy="922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Bring your own bag!</a:t>
          </a:r>
          <a:endParaRPr lang="en-US" sz="1800" kern="1200" dirty="0"/>
        </a:p>
      </dsp:txBody>
      <dsp:txXfrm>
        <a:off x="6460182" y="719909"/>
        <a:ext cx="1537301" cy="92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FBBD-D562-4D44-95AD-7B2849401FE0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4B04-7FBD-46FF-B38E-10E178B54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4B04-7FBD-46FF-B38E-10E178B54C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4B04-7FBD-46FF-B38E-10E178B54C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8CB573-97A7-49E6-A097-0E3FEEBC8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F5DBA-7709-4969-9B7D-058DC4EE7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D1FDB-0564-4294-8451-7237D4439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7E6A9-1ED6-4DD9-B070-81EF8A114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232B5-4300-4F57-B142-38C1AEC14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1A66-ABF4-4DA2-A4A5-D4A5C4C8E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5E5B1-48A4-42BD-9EE4-D74501AE9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7A74-4C25-4F36-823A-BFD507815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0347A-3EEF-4AA9-B726-AB349C0AB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E7709-F4FA-47D6-94BB-A686C45A6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CA71-6AD5-403D-86A8-290367AFE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874921D-3E1E-4725-B2D5-055BD4EE0C1F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A6F5BE-E5F6-43B3-A9B1-7353AC9DE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B6E416-2584-4A13-B42F-D618C43900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jpeg"/><Relationship Id="rId7" Type="http://schemas.openxmlformats.org/officeDocument/2006/relationships/image" Target="../media/image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629400" cy="2514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US" sz="1800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chemeClr val="accent4"/>
                </a:solidFill>
                <a:latin typeface="Calibri" pitchFamily="34" charset="0"/>
              </a:rPr>
              <a:t>Prepared by: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pperplate Gothic Light" pitchFamily="34" charset="0"/>
              </a:rPr>
              <a:t>Eric Adrian Javier Panting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chemeClr val="accent4"/>
                </a:solidFill>
                <a:latin typeface="Calibri" pitchFamily="34" charset="0"/>
              </a:rPr>
              <a:t>BS in Agribusiness Management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chemeClr val="accent4"/>
                </a:solidFill>
                <a:latin typeface="Calibri" pitchFamily="34" charset="0"/>
              </a:rPr>
              <a:t>Department of Agribusiness Management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chemeClr val="accent4"/>
                </a:solidFill>
                <a:latin typeface="Calibri" pitchFamily="34" charset="0"/>
              </a:rPr>
              <a:t>College of Economics and Management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chemeClr val="accent4"/>
                </a:solidFill>
                <a:latin typeface="Calibri" pitchFamily="34" charset="0"/>
              </a:rPr>
              <a:t>University of the Philippines Los </a:t>
            </a:r>
            <a:r>
              <a:rPr lang="en-US" sz="1800" dirty="0" err="1" smtClean="0">
                <a:solidFill>
                  <a:schemeClr val="accent4"/>
                </a:solidFill>
                <a:latin typeface="Calibri" pitchFamily="34" charset="0"/>
              </a:rPr>
              <a:t>Baños</a:t>
            </a:r>
            <a:endParaRPr lang="en-US" sz="1800" dirty="0">
              <a:solidFill>
                <a:schemeClr val="accent4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792224" cy="18288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1905000"/>
            <a:ext cx="8333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Lithos Pro Regular" pitchFamily="82" charset="0"/>
              </a:rPr>
              <a:t>Students’ Activism Towards 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Lithos Pro Regular" pitchFamily="82" charset="0"/>
              </a:rPr>
              <a:t>Environmental Conservation 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Lithos Pro Regular" pitchFamily="82" charset="0"/>
              </a:rPr>
              <a:t>in the Philippines</a:t>
            </a:r>
            <a:endParaRPr lang="en-US" sz="4000" b="1" dirty="0">
              <a:ln w="1778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Lithos Pro Regular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810000"/>
            <a:ext cx="73152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3884612"/>
            <a:ext cx="7315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400"/>
            <a:ext cx="2425188" cy="241017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0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080" y="1447800"/>
            <a:ext cx="7482040" cy="48539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0" y="1447800"/>
            <a:ext cx="2286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Agricultural fires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" name="Picture 15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7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81200" y="228600"/>
            <a:ext cx="62223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Philippines: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Status</a:t>
            </a:r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i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6908800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6400" y="1447800"/>
            <a:ext cx="2514600" cy="380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Fuel wood collection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4" name="Picture 13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7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981200" y="228600"/>
            <a:ext cx="62223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Philippines: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Status</a:t>
            </a:r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epa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608029" cy="4956021"/>
          </a:xfrm>
          <a:prstGeom prst="rect">
            <a:avLst/>
          </a:prstGeom>
        </p:spPr>
      </p:pic>
      <p:pic>
        <p:nvPicPr>
          <p:cNvPr id="14" name="Picture 13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7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981200" y="228600"/>
            <a:ext cx="62223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Philippines: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Status</a:t>
            </a:r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1524000"/>
            <a:ext cx="3124200" cy="380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Rural Population growth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38100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hope of the nation’s future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most powerful stratum of the society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must be more proactive and cooperative with environmental concerns</a:t>
            </a:r>
          </a:p>
          <a:p>
            <a:endParaRPr lang="en-US" sz="2800" dirty="0" smtClean="0"/>
          </a:p>
        </p:txBody>
      </p:sp>
      <p:pic>
        <p:nvPicPr>
          <p:cNvPr id="11" name="Picture 10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905000" y="228600"/>
            <a:ext cx="5001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Students’ role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2"/>
          <p:cNvSpPr txBox="1">
            <a:spLocks/>
          </p:cNvSpPr>
          <p:nvPr/>
        </p:nvSpPr>
        <p:spPr>
          <a:xfrm>
            <a:off x="1219200" y="2209800"/>
            <a:ext cx="7467600" cy="381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access to information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communication skills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training, expertise, specialization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fresh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creative minds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pperplate Gothic Bold" pitchFamily="34" charset="0"/>
              </a:rPr>
              <a:t>Today’s  student  is  tomorrow’s  citizen…</a:t>
            </a:r>
            <a:endParaRPr lang="en-US" sz="240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pperplate Gothic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0" y="228600"/>
            <a:ext cx="5001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Students’ role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lysa\Desktop\eric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200400" cy="4648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22098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“With great </a:t>
            </a:r>
            <a:r>
              <a:rPr lang="en-US" sz="3600" b="1" dirty="0" smtClean="0">
                <a:solidFill>
                  <a:srgbClr val="FF0000"/>
                </a:solidFill>
              </a:rPr>
              <a:t>POWER</a:t>
            </a:r>
            <a:r>
              <a:rPr lang="en-US" sz="3600" dirty="0" smtClean="0"/>
              <a:t>, comes great </a:t>
            </a:r>
            <a:r>
              <a:rPr lang="en-US" sz="3600" b="1" dirty="0" smtClean="0">
                <a:solidFill>
                  <a:srgbClr val="FF0000"/>
                </a:solidFill>
              </a:rPr>
              <a:t>RESPONSIBILITY</a:t>
            </a:r>
            <a:r>
              <a:rPr lang="en-US" sz="3600" dirty="0" smtClean="0"/>
              <a:t>.”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		- Spiderman (2002)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228600"/>
            <a:ext cx="5001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Students’ role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5146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Then what are the actions of Filipino students, particularly UP students, to the prevailing environmental crisis?</a:t>
            </a:r>
            <a:endParaRPr lang="en-US" sz="3200" b="1" dirty="0"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1295400" y="4343400"/>
            <a:ext cx="66294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kumimoji="0" lang="en-US" sz="36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UP students environmentally active?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15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7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05000" y="228600"/>
            <a:ext cx="5001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Students’ role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772400" cy="381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civic-environmental organization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promotes </a:t>
            </a:r>
            <a:r>
              <a:rPr lang="en-US" sz="2700" i="1" dirty="0" smtClean="0"/>
              <a:t>sustainable development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battle against environmental degradation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4267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Haring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Ibon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 UPLB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228600"/>
            <a:ext cx="67665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Organizations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Environment: UPLB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7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772400" cy="441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print campaign shirts, conduct exhibits, body painting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campaigns include: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600" dirty="0" smtClean="0"/>
              <a:t>ISKOLASTIK (</a:t>
            </a:r>
            <a:r>
              <a:rPr lang="en-US" sz="1600" dirty="0" err="1" smtClean="0"/>
              <a:t>Iskolar</a:t>
            </a:r>
            <a:r>
              <a:rPr lang="en-US" sz="1600" dirty="0" smtClean="0"/>
              <a:t> </a:t>
            </a:r>
            <a:r>
              <a:rPr lang="en-US" sz="1600" dirty="0" err="1" smtClean="0"/>
              <a:t>Laban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Styro</a:t>
            </a:r>
            <a:r>
              <a:rPr lang="en-US" sz="1600" dirty="0" smtClean="0"/>
              <a:t> at </a:t>
            </a:r>
            <a:r>
              <a:rPr lang="en-US" sz="1600" dirty="0" err="1" smtClean="0"/>
              <a:t>Plastik</a:t>
            </a:r>
            <a:r>
              <a:rPr lang="en-US" sz="1600" dirty="0" smtClean="0"/>
              <a:t>)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600" dirty="0" smtClean="0"/>
              <a:t>No to poaching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600" dirty="0" smtClean="0"/>
              <a:t>Stop Global Warming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600" dirty="0" smtClean="0"/>
              <a:t>Conserve water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ecological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camp (ECOCAMP)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publishing of official newsletter,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Plumahe</a:t>
            </a:r>
            <a:endParaRPr kumimoji="0" lang="en-US" sz="24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Junior </a:t>
            </a:r>
            <a:r>
              <a:rPr kumimoji="0" lang="en-US" sz="240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Paberdehan</a:t>
            </a:r>
            <a:r>
              <a:rPr lang="en-US" sz="2400" dirty="0" smtClean="0"/>
              <a:t>/Ecological Quiz Contest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GROWING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“Blue Day” and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PulotKalat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activity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42672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Haring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Ibon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 UPLB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228600"/>
            <a:ext cx="67665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Organizations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Environment: UPLB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15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800" y="228600"/>
            <a:ext cx="67665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Organizations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Environment: UPLB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15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6000_1075418097326_1582418199_30219788_191879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3863491" cy="5029200"/>
          </a:xfrm>
          <a:prstGeom prst="rect">
            <a:avLst/>
          </a:prstGeom>
        </p:spPr>
      </p:pic>
      <p:pic>
        <p:nvPicPr>
          <p:cNvPr id="13" name="Picture 12" descr="6000_1078280288879_1582418199_30229004_574087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447800"/>
            <a:ext cx="3731781" cy="5029200"/>
          </a:xfrm>
          <a:prstGeom prst="rect">
            <a:avLst/>
          </a:prstGeom>
        </p:spPr>
      </p:pic>
      <p:pic>
        <p:nvPicPr>
          <p:cNvPr id="15" name="Picture 14" descr="15010_1383809431705_1126067780_1204742_8226995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676400"/>
            <a:ext cx="6096000" cy="4572000"/>
          </a:xfrm>
          <a:prstGeom prst="rect">
            <a:avLst/>
          </a:prstGeom>
        </p:spPr>
      </p:pic>
      <p:pic>
        <p:nvPicPr>
          <p:cNvPr id="21" name="Picture 20" descr="16455_1270667883237_1126067780_898746_7342601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150" y="1905000"/>
            <a:ext cx="6119700" cy="4079800"/>
          </a:xfrm>
          <a:prstGeom prst="rect">
            <a:avLst/>
          </a:prstGeom>
        </p:spPr>
      </p:pic>
      <p:pic>
        <p:nvPicPr>
          <p:cNvPr id="23" name="Picture 22" descr="n1570654009_30167165_383824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752600"/>
            <a:ext cx="5791200" cy="4343400"/>
          </a:xfrm>
          <a:prstGeom prst="rect">
            <a:avLst/>
          </a:prstGeom>
        </p:spPr>
      </p:pic>
      <p:pic>
        <p:nvPicPr>
          <p:cNvPr id="22" name="Picture 21" descr="45816_1380097384219_1285466605_30840271_6441141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924" y="2133600"/>
            <a:ext cx="6048152" cy="4015301"/>
          </a:xfrm>
          <a:prstGeom prst="rect">
            <a:avLst/>
          </a:prstGeom>
        </p:spPr>
      </p:pic>
      <p:pic>
        <p:nvPicPr>
          <p:cNvPr id="20" name="Picture 19" descr="15711_1396840077463_1126067780_1239921_3313993_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000" y="1676400"/>
            <a:ext cx="7932000" cy="4461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52600" y="282714"/>
            <a:ext cx="5256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Presentation Outline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The Philippines: Environmental Status</a:t>
            </a:r>
          </a:p>
          <a:p>
            <a:r>
              <a:rPr lang="en-US" b="1" dirty="0" smtClean="0"/>
              <a:t>Students’ Role for the Environment</a:t>
            </a:r>
          </a:p>
          <a:p>
            <a:r>
              <a:rPr lang="en-US" b="1" dirty="0" smtClean="0"/>
              <a:t>Student Organizations for the Environment: UPLB</a:t>
            </a:r>
          </a:p>
          <a:p>
            <a:r>
              <a:rPr lang="en-US" b="1" dirty="0" smtClean="0"/>
              <a:t>Student Campaigns/Programs/Activities for the Environment</a:t>
            </a:r>
          </a:p>
          <a:p>
            <a:r>
              <a:rPr lang="en-US" b="1" dirty="0" smtClean="0"/>
              <a:t>Analysis and Problems</a:t>
            </a:r>
          </a:p>
          <a:p>
            <a:r>
              <a:rPr lang="en-US" b="1" dirty="0" smtClean="0"/>
              <a:t>Conclusion</a:t>
            </a:r>
            <a:endParaRPr lang="en-US" b="1" dirty="0"/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s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02920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ORIERO\AppData\Local\Temp\Rar$DI19.303\uplb samae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3448" y="3200400"/>
            <a:ext cx="1901952" cy="1740286"/>
          </a:xfrm>
          <a:prstGeom prst="rect">
            <a:avLst/>
          </a:prstGeom>
          <a:noFill/>
        </p:spPr>
      </p:pic>
      <p:pic>
        <p:nvPicPr>
          <p:cNvPr id="3074" name="Picture 2" descr="C:\Users\ORIERO\AppData\Local\Temp\Rar$DI03.424\affs-upl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447800"/>
            <a:ext cx="1904999" cy="1671870"/>
          </a:xfrm>
          <a:prstGeom prst="rect">
            <a:avLst/>
          </a:prstGeom>
          <a:noFill/>
        </p:spPr>
      </p:pic>
      <p:sp>
        <p:nvSpPr>
          <p:cNvPr id="11" name="Content Placeholder 12"/>
          <p:cNvSpPr txBox="1">
            <a:spLocks/>
          </p:cNvSpPr>
          <p:nvPr/>
        </p:nvSpPr>
        <p:spPr>
          <a:xfrm>
            <a:off x="228600" y="2209800"/>
            <a:ext cx="7772400" cy="381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Association of Filipino Forestry Students –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UPLB (AFFS-UPLB)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err="1" smtClean="0"/>
              <a:t>Samahang</a:t>
            </a:r>
            <a:r>
              <a:rPr lang="en-US" sz="2700" dirty="0" smtClean="0"/>
              <a:t> </a:t>
            </a:r>
            <a:r>
              <a:rPr lang="en-US" sz="2700" dirty="0" err="1" smtClean="0"/>
              <a:t>Ekolohiya</a:t>
            </a:r>
            <a:r>
              <a:rPr lang="en-US" sz="2700" dirty="0" smtClean="0"/>
              <a:t> </a:t>
            </a:r>
            <a:r>
              <a:rPr lang="en-US" sz="2700" dirty="0" err="1" smtClean="0"/>
              <a:t>ng</a:t>
            </a:r>
            <a:r>
              <a:rPr lang="en-US" sz="2700" dirty="0" smtClean="0"/>
              <a:t> UPLB (SAMAEKO)</a:t>
            </a:r>
            <a:endParaRPr lang="en-US" sz="2700" i="1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UPLB Forestry Society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67818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Other organizations include…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228600"/>
            <a:ext cx="67665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Organizations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Environment: UPLB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7724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3200" dirty="0" smtClean="0"/>
              <a:t>promotes use of bicycles as transportation means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3200" dirty="0" smtClean="0"/>
              <a:t>offers students bicycles for rent and training clinics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3200" dirty="0" smtClean="0"/>
              <a:t>lessen dependence on fossil-fuel driven vehicles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3200" dirty="0" smtClean="0"/>
              <a:t>improves health and fitness conditions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2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3200" dirty="0" smtClean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848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The UP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Padyak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 Project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9" name="Picture 18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22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048000"/>
            <a:ext cx="1164450" cy="1164450"/>
          </a:xfrm>
          <a:prstGeom prst="rect">
            <a:avLst/>
          </a:prstGeom>
        </p:spPr>
      </p:pic>
      <p:pic>
        <p:nvPicPr>
          <p:cNvPr id="18" name="Picture 17" descr="bik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" y="3124200"/>
            <a:ext cx="4709221" cy="346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300x400 San Lazaro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1676400"/>
            <a:ext cx="49784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ORIERO\Downloads\padya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399" y="1676400"/>
            <a:ext cx="4704697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ORIERO\Downloads\padyak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7463" y="3352800"/>
            <a:ext cx="5564137" cy="321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Bike Lane Launch 3.jpg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3200" y="1828800"/>
            <a:ext cx="61976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1524000" y="27432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smtClean="0">
                <a:solidFill>
                  <a:schemeClr val="bg1">
                    <a:lumMod val="25000"/>
                  </a:schemeClr>
                </a:solidFill>
              </a:rPr>
              <a:t>“to create a UP community that is health conscious and environmentally aware by the alternative mode of transportation”</a:t>
            </a:r>
            <a:endParaRPr lang="en-US" sz="32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7724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700" dirty="0" smtClean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848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The UP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Padyak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 Project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866900" y="2200274"/>
          <a:ext cx="5410200" cy="44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5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7724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Los </a:t>
            </a:r>
            <a:r>
              <a:rPr lang="en-US" sz="2700" dirty="0" err="1" smtClean="0"/>
              <a:t>Baños</a:t>
            </a:r>
            <a:r>
              <a:rPr lang="en-US" sz="2700" dirty="0" smtClean="0"/>
              <a:t> Forest Club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Department of Social Development Services, College of Human Ecology (DSDS-CHE), UPLB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i="1" dirty="0" err="1" smtClean="0"/>
              <a:t>Samahan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ng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mga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Mag-aaral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ng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Teknolohiyang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Panlipunan</a:t>
            </a:r>
            <a:r>
              <a:rPr lang="en-US" sz="2700" dirty="0" smtClean="0"/>
              <a:t> (SMTP)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700" dirty="0" smtClean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848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Youth Ecological Camps (YECs)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3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239000" cy="4038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three day ecological camp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twenty high school students participated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conservation of Laguna Lake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700" dirty="0" smtClean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848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Youth Ecological Camps (YECs)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3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2390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700" dirty="0" smtClean="0"/>
          </a:p>
        </p:txBody>
      </p:sp>
      <p:pic>
        <p:nvPicPr>
          <p:cNvPr id="23" name="Picture 2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2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ecocamp2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371600"/>
            <a:ext cx="25400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 descr="ecocamp2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447800"/>
            <a:ext cx="2946400" cy="220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ecocamp2_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2895600"/>
            <a:ext cx="1905000" cy="2524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ecocamp2_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800600"/>
            <a:ext cx="34925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ecocamp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4724400"/>
            <a:ext cx="43180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 descr="ecocamp2_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3429000"/>
            <a:ext cx="18288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 descr="ecocamp2_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2209800"/>
            <a:ext cx="16129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 descr="ecocamp2_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3000" y="1524000"/>
            <a:ext cx="2997200" cy="2247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 descr="ecocamp2004c.jpg"/>
          <p:cNvPicPr>
            <a:picLocks noChangeAspect="1"/>
          </p:cNvPicPr>
          <p:nvPr/>
        </p:nvPicPr>
        <p:blipFill>
          <a:blip r:embed="rId12" cstate="print">
            <a:lum bright="10000"/>
          </a:blip>
          <a:stretch>
            <a:fillRect/>
          </a:stretch>
        </p:blipFill>
        <p:spPr>
          <a:xfrm>
            <a:off x="1149350" y="1828800"/>
            <a:ext cx="6845301" cy="4191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1219200" y="2287012"/>
            <a:ext cx="670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“A lake that is thriving with life nurtured by a caring community working together to sustain its life support functions for the present and future generations”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772400" cy="4419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i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i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i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i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i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effectLst/>
              </a:rPr>
              <a:t>conducted by eleven graduate students of MS Development Communication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effectLst/>
              </a:rPr>
              <a:t>GOAL: </a:t>
            </a:r>
            <a:r>
              <a:rPr lang="en-US" sz="27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to enhance awareness of people regarding the dangerous effects of ill-disposed plastics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 dirty="0" smtClean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848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Bring-Your-Own-Bag (BYOB) Campaign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71500" y="2133600"/>
          <a:ext cx="8001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Untitled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6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2209800"/>
            <a:ext cx="77724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effectLst/>
              </a:rPr>
              <a:t>a class project turned entire town campaign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>
              <a:effectLst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effectLst/>
              </a:rPr>
              <a:t>the BYOB campaign includes: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effectLst/>
              </a:rPr>
              <a:t>distribution of </a:t>
            </a:r>
            <a:r>
              <a:rPr lang="en-US" sz="2700" i="1" dirty="0" err="1" smtClean="0">
                <a:effectLst/>
              </a:rPr>
              <a:t>katsa</a:t>
            </a:r>
            <a:r>
              <a:rPr lang="en-US" sz="2700" dirty="0" smtClean="0">
                <a:effectLst/>
              </a:rPr>
              <a:t>/coco-cloth bags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effectLst/>
              </a:rPr>
              <a:t>airing of informative video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effectLst/>
              </a:rPr>
              <a:t>forum and fashion show on bags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effectLst/>
              </a:rPr>
              <a:t>selling of button pins with statements</a:t>
            </a:r>
            <a:endParaRPr lang="en-US" sz="2700" dirty="0" smtClean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848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Bring-Your-Own-Bag (BYOB) Campaign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5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tonguechic.com/assets/0003/7951/BYOB_logo_std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4429125" cy="490537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417493"/>
            <a:ext cx="7192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Campaigns/Programs/Activities</a:t>
            </a:r>
          </a:p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Environment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kurokuroatbp.com/wp-content/uploads/2007/09/3ba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5105400" cy="3829050"/>
          </a:xfrm>
          <a:prstGeom prst="rect">
            <a:avLst/>
          </a:prstGeom>
          <a:noFill/>
        </p:spPr>
      </p:pic>
      <p:pic>
        <p:nvPicPr>
          <p:cNvPr id="5126" name="Picture 6" descr="http://www.shopcrazy.com.ph/wp-content/images/2007/11/byob-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19200"/>
            <a:ext cx="2819400" cy="5342764"/>
          </a:xfrm>
          <a:prstGeom prst="rect">
            <a:avLst/>
          </a:prstGeom>
          <a:noFill/>
        </p:spPr>
      </p:pic>
      <p:pic>
        <p:nvPicPr>
          <p:cNvPr id="5128" name="Picture 8" descr="http://kurokuroatbp.com/wp-content/uploads/2007/09/fold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333750"/>
            <a:ext cx="4495800" cy="3371850"/>
          </a:xfrm>
          <a:prstGeom prst="rect">
            <a:avLst/>
          </a:prstGeom>
          <a:noFill/>
        </p:spPr>
      </p:pic>
      <p:pic>
        <p:nvPicPr>
          <p:cNvPr id="5124" name="Picture 4" descr="http://2.bp.blogspot.com/_WYilXVmXX_0/Sbh7CK2PIBI/AAAAAAAAA9c/ZYaqlxAD4MY/s400/BYO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447800"/>
            <a:ext cx="6883400" cy="5162550"/>
          </a:xfrm>
          <a:prstGeom prst="rect">
            <a:avLst/>
          </a:prstGeom>
          <a:noFill/>
        </p:spPr>
      </p:pic>
      <p:pic>
        <p:nvPicPr>
          <p:cNvPr id="15" name="Picture 14" descr="Untitled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6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ista\Desktop\eric\riz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2924175" cy="4762500"/>
          </a:xfrm>
          <a:prstGeom prst="rect">
            <a:avLst/>
          </a:prstGeom>
          <a:noFill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419600" y="2438400"/>
            <a:ext cx="40386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youth is the hope of our future.”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0" y="4876800"/>
            <a:ext cx="4038600" cy="457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-Dr. Jose P. Rizal (1861 – 1896)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0" y="5181600"/>
            <a:ext cx="4038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Philippine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National Hero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228600"/>
            <a:ext cx="3174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8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304800"/>
            <a:ext cx="5224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Analysis and Problems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1524000"/>
            <a:ext cx="7772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Students are actively participating with movements towards environmental conservation.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Students tend to inspire and draw more participation into an environmentally-friendly living.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As environmental activists, they do not just promote advocacies but they also start actions within themselves.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They also have a concept of monitoring the outcomes of their activities.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 smtClean="0"/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304800"/>
            <a:ext cx="5224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Analysis and Problems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1524000"/>
            <a:ext cx="7772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en-US" sz="4000" b="1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4000" b="1" dirty="0" smtClean="0"/>
              <a:t>Creativity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4000" b="1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4000" b="1" dirty="0" smtClean="0"/>
              <a:t>Sustainability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4000" b="1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4000" b="1" dirty="0" smtClean="0"/>
              <a:t>Harmony</a:t>
            </a: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304800"/>
            <a:ext cx="5224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Analysis and Problems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1524000"/>
            <a:ext cx="7772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Problem lies on the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collaboration of students and other units/sectors </a:t>
            </a:r>
            <a:r>
              <a:rPr lang="en-US" sz="2700" b="1" dirty="0" smtClean="0"/>
              <a:t>of the society.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>
                <a:solidFill>
                  <a:schemeClr val="accent4"/>
                </a:solidFill>
              </a:rPr>
              <a:t>There is also a problem on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 overall participation</a:t>
            </a:r>
            <a:r>
              <a:rPr lang="en-US" sz="2700" b="1" dirty="0" smtClean="0"/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Securing funds</a:t>
            </a:r>
            <a:r>
              <a:rPr lang="en-US" sz="2700" b="1" dirty="0" smtClean="0"/>
              <a:t> for activities also hinder students from achieving environmental goals and objectives.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b="1" dirty="0" smtClean="0"/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304800"/>
            <a:ext cx="26709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1600200"/>
            <a:ext cx="7772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The environment is facing a huge crisis on sustainability.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There is hope in the presence of the youth, the students.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In order to maximize the potentials of the students, they must work hand-in-hand with the other sectors of the community.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="1" dirty="0" smtClean="0"/>
              <a:t>Environmental issues are everybody’s concern and must not be taken for granted.</a:t>
            </a: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304800"/>
            <a:ext cx="26276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References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1600200"/>
            <a:ext cx="7772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Association of Filipino Forestry Students. 2010. http://en.wikipilipinas.org/index.php?title=Association_of_Filipino_Forestry_Students_-_UPLB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BARONA, M. L. J. 2007. The UPLB Horizon. “BYOB is everybody’s business”. http://www.old.uplb.edu.ph/news/uplb-news/uplb-link/1100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BUTLER, R.A. 2010. "Tropical Rainforest Conservation." Mongabay.com. San Francisco.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CALLEJA, N.C. 2007. Los </a:t>
            </a:r>
            <a:r>
              <a:rPr lang="en-US" sz="1600" dirty="0" err="1" smtClean="0"/>
              <a:t>Baños</a:t>
            </a:r>
            <a:r>
              <a:rPr lang="en-US" sz="1600" dirty="0" smtClean="0"/>
              <a:t> adopts students’ campaign to reduce plastics use. http://newsinfo.inquirer.net/breakingnews/regions/view/20070926-90872/Los_Ba%F1os_adopts_students%92_campaign_to_reduce_plastics_use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Department of Education. Republic of the Philippines. http://www.deped.gov.ph/cpanel/uploads/issuanceImg/Factsheet2009%20Sept%2022.pdf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DOBLE, R.D. 2003. The World Environmental Crisis Today. http://www.rickdoble.net/world_culture/CrisisToday.htm.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GARCIA, A. G. 2009. Manila Bulletin. </a:t>
            </a:r>
            <a:r>
              <a:rPr lang="en-US" sz="1600" i="1" dirty="0" smtClean="0"/>
              <a:t>‘</a:t>
            </a:r>
            <a:r>
              <a:rPr lang="en-US" sz="1600" i="1" dirty="0" err="1" smtClean="0"/>
              <a:t>Padyak</a:t>
            </a:r>
            <a:r>
              <a:rPr lang="en-US" sz="1600" i="1" dirty="0" smtClean="0"/>
              <a:t>’ All the Way! http://mb.com.ph/node/198666</a:t>
            </a:r>
            <a:endParaRPr lang="en-US" sz="16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1400" b="1" dirty="0" smtClean="0"/>
          </a:p>
        </p:txBody>
      </p:sp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3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8260" y="304800"/>
            <a:ext cx="26276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References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85800" y="1600200"/>
            <a:ext cx="7772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KUNDALIYA. Edited by PERUMPALAM. 2010. http://wiki.answers.com/Q/What_is_the_role_of_students_to_protect_environment.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National Statistic Coordination Board. Republic of the Philippines. http://www.nscb.gov.ph/secstat/d_educ.asp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Society for the Conservation of the Philippine Wetlands, Inc. (SCPW). 2010. Ecological Camp. “Kilos </a:t>
            </a:r>
            <a:r>
              <a:rPr lang="en-US" sz="1600" dirty="0" err="1" smtClean="0"/>
              <a:t>Kabataan</a:t>
            </a:r>
            <a:r>
              <a:rPr lang="en-US" sz="1600" dirty="0" smtClean="0"/>
              <a:t> Para </a:t>
            </a:r>
            <a:r>
              <a:rPr lang="en-US" sz="1600" dirty="0" err="1" smtClean="0"/>
              <a:t>SaLawa</a:t>
            </a:r>
            <a:r>
              <a:rPr lang="en-US" sz="1600" dirty="0" smtClean="0"/>
              <a:t>”. http://www.psdn.org.ph/wetlands/activities1b.htm#ecocamp_siniloan.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Special Feature: Young Students Form Environmental Organization. 2008. http://www.scouts.org.ph/global/module.php?LM=news.detail&amp;pid=1223024729592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SUNGA, J.M.C. 2005. The UPLB Horizon. “DSDS-CHE spearheads environment youth camp”. http://www.old.uplb.edu.ph/news/uplb-news/334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The UP PADYAK PROJECT. Bike for UP. Bike for the Environment. What is the UP </a:t>
            </a:r>
            <a:r>
              <a:rPr lang="en-US" sz="1600" dirty="0" err="1" smtClean="0"/>
              <a:t>PadyakProject</a:t>
            </a:r>
            <a:r>
              <a:rPr lang="en-US" sz="1600" dirty="0" smtClean="0"/>
              <a:t>. http://padyakbikes.multiply.com/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600" dirty="0" smtClean="0"/>
              <a:t>UPLB Student Organizations. 2008. http://wikibin.org/articles/uplb-student-organizations.html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1400" b="1" dirty="0" smtClean="0"/>
          </a:p>
        </p:txBody>
      </p:sp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3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792224" cy="18288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2188" y="2209800"/>
            <a:ext cx="83996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Thank You Very Much!</a:t>
            </a:r>
          </a:p>
          <a:p>
            <a:pPr algn="ctr"/>
            <a:r>
              <a:rPr lang="en-US" sz="4800" b="1" dirty="0" err="1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Maraming</a:t>
            </a:r>
            <a:r>
              <a:rPr lang="en-US" sz="48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Salamat</a:t>
            </a:r>
            <a:r>
              <a:rPr lang="en-US" sz="48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po</a:t>
            </a:r>
            <a:r>
              <a:rPr lang="en-US" sz="48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!</a:t>
            </a:r>
          </a:p>
          <a:p>
            <a:pPr algn="ctr"/>
            <a:r>
              <a:rPr lang="en-US" sz="4800" b="1" dirty="0" err="1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Doumo</a:t>
            </a:r>
            <a:r>
              <a:rPr lang="en-US" sz="48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Arigatou</a:t>
            </a:r>
            <a:r>
              <a:rPr lang="en-US" sz="4800" b="1" dirty="0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Gozaimasu</a:t>
            </a:r>
            <a:endParaRPr lang="en-US" sz="4800" b="1" dirty="0">
              <a:ln w="1778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2438400" cy="242330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2209800" y="990600"/>
            <a:ext cx="2133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dirty="0" smtClean="0"/>
              <a:t>Redefining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http://cdn4.wn.com/o25/ar/i/99/fc592757a2af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352800" cy="2514600"/>
          </a:xfrm>
          <a:prstGeom prst="rect">
            <a:avLst/>
          </a:prstGeom>
          <a:noFill/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886200" y="914400"/>
            <a:ext cx="2590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ACTIVISM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82597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905000" y="228600"/>
            <a:ext cx="3174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2321084">
            <a:off x="3468481" y="3445282"/>
            <a:ext cx="1876173" cy="1028744"/>
          </a:xfrm>
          <a:prstGeom prst="rightArrow">
            <a:avLst/>
          </a:prstGeom>
          <a:scene3d>
            <a:camera prst="orthographicFront"/>
            <a:lightRig rig="glow" dir="t"/>
          </a:scene3d>
          <a:sp3d prstMaterial="softEdge">
            <a:bevelT prst="angle"/>
            <a:bevelB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3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800600" y="617220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(I, myself, will act for my country)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A34A7"/>
                                      </p:to>
                                    </p:animClr>
                                    <p:animClr clrSpc="rgb"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34A7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  <p:bldP spid="2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3.gstatic.com/images?q=tbn:ANd9GcSqSp42dF9v1_o0v2rcgPaGiPjMvRAoHNZT6opl1-9uW_qYCHQ&amp;t=1&amp;usg=__dE82ay9Sxgwxuf92TYJBaT0aKx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3659">
            <a:off x="5552002" y="874489"/>
            <a:ext cx="2819400" cy="3193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1905000" y="228600"/>
            <a:ext cx="3174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mindprod.com/image/environment/overpopu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4736">
            <a:off x="2639002" y="4180914"/>
            <a:ext cx="3648075" cy="2486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6" name="Picture 6" descr="http://www.hardwareinsight.com/wp-content/uploads/2009/05/gadge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3581400" cy="237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762000" y="3886200"/>
            <a:ext cx="4267200" cy="5334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Technological advancement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562600" y="3886200"/>
            <a:ext cx="2895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Global warming</a:t>
            </a:r>
            <a:endParaRPr kumimoji="0" lang="en-US" sz="2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24200" y="6324600"/>
            <a:ext cx="2895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Over-population</a:t>
            </a:r>
            <a:endParaRPr kumimoji="0" lang="en-US" sz="2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2400" y="-152400"/>
            <a:ext cx="1533494" cy="1523999"/>
          </a:xfrm>
          <a:prstGeom prst="rect">
            <a:avLst/>
          </a:prstGeom>
        </p:spPr>
      </p:pic>
      <p:pic>
        <p:nvPicPr>
          <p:cNvPr id="18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/>
          <p:nvPr/>
        </p:nvGraphicFramePr>
        <p:xfrm>
          <a:off x="1143000" y="1447800"/>
          <a:ext cx="7010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81200" y="228600"/>
            <a:ext cx="62223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Philippines: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Status</a:t>
            </a:r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398254" y="6324600"/>
            <a:ext cx="7059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http://rainforests.mongabay.com/deforestation/2000/Philippines.htm</a:t>
            </a:r>
            <a:endParaRPr lang="en-PH" sz="1400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 txBox="1">
            <a:spLocks/>
          </p:cNvSpPr>
          <p:nvPr/>
        </p:nvSpPr>
        <p:spPr>
          <a:xfrm>
            <a:off x="457200" y="1524000"/>
            <a:ext cx="82296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</a:t>
            </a: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 Philippines: Biodiversity, 2006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429000" cy="22915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05200"/>
            <a:ext cx="3136207" cy="3352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57202" y="1905001"/>
          <a:ext cx="8229597" cy="1726224"/>
        </p:xfrm>
        <a:graphic>
          <a:graphicData uri="http://schemas.openxmlformats.org/drawingml/2006/table">
            <a:tbl>
              <a:tblPr/>
              <a:tblGrid>
                <a:gridCol w="2007362"/>
                <a:gridCol w="1244447"/>
                <a:gridCol w="1244447"/>
                <a:gridCol w="1244447"/>
                <a:gridCol w="1244447"/>
                <a:gridCol w="1244447"/>
              </a:tblGrid>
              <a:tr h="567324">
                <a:tc>
                  <a:txBody>
                    <a:bodyPr/>
                    <a:lstStyle/>
                    <a:p>
                      <a:pPr algn="l"/>
                      <a:endParaRPr lang="en-PH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Amphibians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Arial"/>
                        </a:rPr>
                        <a:t>Birds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Arial"/>
                        </a:rPr>
                        <a:t>Mammals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Arial"/>
                        </a:rPr>
                        <a:t>Reptiles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Plants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total species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110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590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222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274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8931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endemic species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Arial"/>
                        </a:rPr>
                        <a:t>77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205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106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160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Arial"/>
                        </a:rPr>
                        <a:t>3500</a:t>
                      </a:r>
                      <a:endParaRPr lang="en-PH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threatened species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Arial"/>
                        </a:rPr>
                        <a:t>48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Arial"/>
                        </a:rPr>
                        <a:t>70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Arial"/>
                        </a:rPr>
                        <a:t>50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Arial"/>
                        </a:rPr>
                        <a:t>212</a:t>
                      </a:r>
                      <a:endParaRPr lang="en-PH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4800" y="3581400"/>
            <a:ext cx="6026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Source:http</a:t>
            </a:r>
            <a:r>
              <a:rPr lang="en-US" sz="1200" dirty="0" smtClean="0"/>
              <a:t>://</a:t>
            </a:r>
            <a:r>
              <a:rPr lang="en-US" sz="1200" dirty="0" err="1" smtClean="0"/>
              <a:t>rainforests.mongabay.com</a:t>
            </a:r>
            <a:r>
              <a:rPr lang="en-US" sz="1200" dirty="0" smtClean="0"/>
              <a:t>/deforestation/2000/</a:t>
            </a:r>
            <a:r>
              <a:rPr lang="en-US" sz="1200" dirty="0" err="1" smtClean="0"/>
              <a:t>Philippines.htm</a:t>
            </a:r>
            <a:endParaRPr lang="en-PH" sz="1200" dirty="0" smtClean="0"/>
          </a:p>
        </p:txBody>
      </p:sp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05200"/>
            <a:ext cx="2523137" cy="2667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7789" y="3581401"/>
            <a:ext cx="2191705" cy="3276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114925"/>
            <a:ext cx="2619375" cy="17430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542609"/>
            <a:ext cx="2868626" cy="23153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1" name="Rectangle 20"/>
          <p:cNvSpPr/>
          <p:nvPr/>
        </p:nvSpPr>
        <p:spPr>
          <a:xfrm>
            <a:off x="1981200" y="228600"/>
            <a:ext cx="62223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Philippines: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Status</a:t>
            </a:r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8038681" cy="4876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9400" y="1447800"/>
            <a:ext cx="198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Illegal logging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4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81200" y="228600"/>
            <a:ext cx="62223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Philippines: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Status</a:t>
            </a:r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i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772400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38200" y="838200"/>
            <a:ext cx="64008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912812"/>
            <a:ext cx="73152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1447800"/>
            <a:ext cx="2286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Mining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4" name="Picture 13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152399"/>
            <a:ext cx="1533494" cy="1523999"/>
          </a:xfrm>
          <a:prstGeom prst="rect">
            <a:avLst/>
          </a:prstGeom>
        </p:spPr>
      </p:pic>
      <p:pic>
        <p:nvPicPr>
          <p:cNvPr id="17" name="Picture 2" descr="C:\Users\Vista\Desktop\eric\20080519234834!Unibersidad_ng_Pilipi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143000" cy="1166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981200" y="228600"/>
            <a:ext cx="62223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Philippines: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Status</a:t>
            </a:r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bonsai">
  <a:themeElements>
    <a:clrScheme name="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bonsai</Template>
  <TotalTime>2278</TotalTime>
  <Words>1134</Words>
  <Application>Microsoft Office PowerPoint</Application>
  <PresentationFormat>On-screen Show (4:3)</PresentationFormat>
  <Paragraphs>250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bonsai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Today’s  student  is  tomorrow’s  citizen…</vt:lpstr>
      <vt:lpstr>Slide 15</vt:lpstr>
      <vt:lpstr>Then what are the actions of Filipino students, particularly UP students, to the prevailing environmental crisis?</vt:lpstr>
      <vt:lpstr>Haring Ibon UPLB</vt:lpstr>
      <vt:lpstr>Haring Ibon UPLB</vt:lpstr>
      <vt:lpstr>Slide 19</vt:lpstr>
      <vt:lpstr>Other organizations include…</vt:lpstr>
      <vt:lpstr>The UP Padyak Project</vt:lpstr>
      <vt:lpstr>Slide 22</vt:lpstr>
      <vt:lpstr>The UP Padyak Project</vt:lpstr>
      <vt:lpstr>Youth Ecological Camps (YECs)</vt:lpstr>
      <vt:lpstr>Youth Ecological Camps (YECs)</vt:lpstr>
      <vt:lpstr>Slide 26</vt:lpstr>
      <vt:lpstr>Bring-Your-Own-Bag (BYOB) Campaign</vt:lpstr>
      <vt:lpstr>Bring-Your-Own-Bag (BYOB) Campaign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Vista</dc:creator>
  <cp:lastModifiedBy>ORIERO</cp:lastModifiedBy>
  <cp:revision>213</cp:revision>
  <dcterms:created xsi:type="dcterms:W3CDTF">2010-09-13T00:05:31Z</dcterms:created>
  <dcterms:modified xsi:type="dcterms:W3CDTF">2010-09-21T13:33:33Z</dcterms:modified>
</cp:coreProperties>
</file>