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57" r:id="rId4"/>
    <p:sldId id="265" r:id="rId5"/>
    <p:sldId id="258" r:id="rId6"/>
    <p:sldId id="259" r:id="rId7"/>
    <p:sldId id="276" r:id="rId8"/>
    <p:sldId id="267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8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3300"/>
    <a:srgbClr val="F99005"/>
    <a:srgbClr val="CC9900"/>
    <a:srgbClr val="CDACE6"/>
    <a:srgbClr val="993366"/>
    <a:srgbClr val="99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5238" autoAdjust="0"/>
  </p:normalViewPr>
  <p:slideViewPr>
    <p:cSldViewPr>
      <p:cViewPr varScale="1">
        <p:scale>
          <a:sx n="63" d="100"/>
          <a:sy n="63" d="100"/>
        </p:scale>
        <p:origin x="-6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A79A-A7E0-4EF4-ACFE-60BFB3899C86}" type="datetimeFigureOut">
              <a:rPr lang="es-ES"/>
              <a:pPr>
                <a:defRPr/>
              </a:pPr>
              <a:t>20/09/2010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BAE2-6ABF-4AE1-894E-2EBA371B44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5938-98B2-4617-8537-343E26FCC5A0}" type="datetimeFigureOut">
              <a:rPr lang="es-ES"/>
              <a:pPr>
                <a:defRPr/>
              </a:pPr>
              <a:t>20/09/2010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4FE5-F088-4CCA-89E1-8903251C1E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D4C6-5776-44AC-A519-B5D48CB3B32C}" type="datetimeFigureOut">
              <a:rPr lang="es-ES"/>
              <a:pPr>
                <a:defRPr/>
              </a:pPr>
              <a:t>20/09/2010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03AF-C902-4507-9EE1-4B684A0F2C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4534-C376-4B49-858C-A9F54B69B92A}" type="datetimeFigureOut">
              <a:rPr lang="es-ES"/>
              <a:pPr>
                <a:defRPr/>
              </a:pPr>
              <a:t>20/09/2010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F8AE-C79C-4CD9-A37C-255C2669E2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88CBC-5B90-4526-B920-54C241ECF182}" type="datetimeFigureOut">
              <a:rPr lang="es-ES"/>
              <a:pPr>
                <a:defRPr/>
              </a:pPr>
              <a:t>20/09/2010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0580-0E68-47C1-8725-1229187D81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58E6-5CF6-4270-921E-DABC7B5D3A50}" type="datetimeFigureOut">
              <a:rPr lang="es-ES"/>
              <a:pPr>
                <a:defRPr/>
              </a:pPr>
              <a:t>20/09/2010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C0AD-E0B4-429E-8702-67AE228B42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BF453-8C93-484E-AE6E-F3FED59DD211}" type="datetimeFigureOut">
              <a:rPr lang="es-ES"/>
              <a:pPr>
                <a:defRPr/>
              </a:pPr>
              <a:t>20/09/2010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73CDE-55B1-4295-91B5-E912369FBA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E756C-C9AB-4E07-81D6-36623527AC27}" type="datetimeFigureOut">
              <a:rPr lang="es-ES"/>
              <a:pPr>
                <a:defRPr/>
              </a:pPr>
              <a:t>20/09/2010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7D6E-2113-411B-95CC-0A8DF53E81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9313-2AC4-4255-AA46-C7F4D6541B63}" type="datetimeFigureOut">
              <a:rPr lang="es-ES"/>
              <a:pPr>
                <a:defRPr/>
              </a:pPr>
              <a:t>20/09/2010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BF80-64DB-4D07-918F-CDED42F446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BB382-5115-42A2-8002-7F6079301403}" type="datetimeFigureOut">
              <a:rPr lang="es-ES"/>
              <a:pPr>
                <a:defRPr/>
              </a:pPr>
              <a:t>20/09/2010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03AC4-CEFA-4CA9-9CE4-B5627CE36E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5011-9FCB-4C0F-B8B4-5BCFF993BEE8}" type="datetimeFigureOut">
              <a:rPr lang="es-ES"/>
              <a:pPr>
                <a:defRPr/>
              </a:pPr>
              <a:t>20/09/2010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858E-5884-439C-B723-E8DA94FEB3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7E2ECF-370B-4103-B258-87A105DAAAAA}" type="datetimeFigureOut">
              <a:rPr lang="es-ES"/>
              <a:pPr>
                <a:defRPr/>
              </a:pPr>
              <a:t>20/09/2010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0F5ECF-C9B1-4929-830E-029DC9E88F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www.facebook.com/photo.php?op=2&amp;view=global&amp;subj=100000685868698&amp;pid=9045670&amp;id=56144047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aperu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1700213"/>
            <a:ext cx="7858125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3100" b="1" dirty="0" smtClean="0">
                <a:solidFill>
                  <a:srgbClr val="CC9900"/>
                </a:solidFill>
              </a:rPr>
              <a:t>STUDENTS TAKING ACTION:</a:t>
            </a:r>
            <a:br>
              <a:rPr lang="es-PE" sz="3100" b="1" dirty="0" smtClean="0">
                <a:solidFill>
                  <a:srgbClr val="CC9900"/>
                </a:solidFill>
              </a:rPr>
            </a:br>
            <a:r>
              <a:rPr lang="es-PE" sz="3100" b="1" dirty="0" err="1" smtClean="0">
                <a:solidFill>
                  <a:srgbClr val="CC9900"/>
                </a:solidFill>
              </a:rPr>
              <a:t>Expanding</a:t>
            </a:r>
            <a:r>
              <a:rPr lang="es-PE" sz="3100" b="1" dirty="0" smtClean="0">
                <a:solidFill>
                  <a:srgbClr val="CC9900"/>
                </a:solidFill>
              </a:rPr>
              <a:t> </a:t>
            </a:r>
            <a:r>
              <a:rPr lang="es-PE" sz="3100" b="1" dirty="0" err="1" smtClean="0">
                <a:solidFill>
                  <a:srgbClr val="CC9900"/>
                </a:solidFill>
              </a:rPr>
              <a:t>knowledge</a:t>
            </a:r>
            <a:r>
              <a:rPr lang="es-PE" sz="3100" b="1" dirty="0" smtClean="0">
                <a:solidFill>
                  <a:srgbClr val="CC9900"/>
                </a:solidFill>
              </a:rPr>
              <a:t> </a:t>
            </a:r>
            <a:r>
              <a:rPr lang="es-PE" dirty="0" smtClean="0">
                <a:solidFill>
                  <a:srgbClr val="00B050"/>
                </a:solidFill>
              </a:rPr>
              <a:t/>
            </a:r>
            <a:br>
              <a:rPr lang="es-PE" dirty="0" smtClean="0">
                <a:solidFill>
                  <a:srgbClr val="00B050"/>
                </a:solidFill>
              </a:rPr>
            </a:b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57188" y="6000750"/>
            <a:ext cx="6286500" cy="642938"/>
          </a:xfrm>
        </p:spPr>
        <p:txBody>
          <a:bodyPr/>
          <a:lstStyle/>
          <a:p>
            <a:pPr eaLnBrk="1" hangingPunct="1"/>
            <a:r>
              <a:rPr lang="es-PE" sz="2800" b="1" smtClean="0">
                <a:solidFill>
                  <a:srgbClr val="CC9900"/>
                </a:solidFill>
              </a:rPr>
              <a:t>National Agrarian University-La Molina</a:t>
            </a:r>
          </a:p>
        </p:txBody>
      </p:sp>
      <p:pic>
        <p:nvPicPr>
          <p:cNvPr id="8196" name="Picture 3" descr="escudo UNAL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508500"/>
            <a:ext cx="17859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403350" y="2565400"/>
            <a:ext cx="65452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sz="2800" b="1" i="1" dirty="0" err="1">
                <a:solidFill>
                  <a:srgbClr val="CC3300"/>
                </a:solidFill>
                <a:latin typeface="Calibri" pitchFamily="34" charset="0"/>
              </a:rPr>
              <a:t>Sharing</a:t>
            </a:r>
            <a:r>
              <a:rPr lang="es-PE" sz="2800" b="1" i="1" dirty="0">
                <a:solidFill>
                  <a:srgbClr val="CC3300"/>
                </a:solidFill>
                <a:latin typeface="Calibri" pitchFamily="34" charset="0"/>
              </a:rPr>
              <a:t> in </a:t>
            </a:r>
            <a:r>
              <a:rPr lang="es-PE" sz="2800" b="1" i="1" dirty="0" err="1">
                <a:solidFill>
                  <a:srgbClr val="CC3300"/>
                </a:solidFill>
                <a:latin typeface="Calibri" pitchFamily="34" charset="0"/>
              </a:rPr>
              <a:t>the</a:t>
            </a:r>
            <a:r>
              <a:rPr lang="es-PE" sz="2800" b="1" i="1" dirty="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es-PE" sz="2800" b="1" i="1" dirty="0" err="1">
                <a:solidFill>
                  <a:srgbClr val="CC3300"/>
                </a:solidFill>
                <a:latin typeface="Calibri" pitchFamily="34" charset="0"/>
              </a:rPr>
              <a:t>agriculture</a:t>
            </a:r>
            <a:r>
              <a:rPr lang="es-PE" sz="2800" b="1" i="1" dirty="0">
                <a:solidFill>
                  <a:srgbClr val="CC3300"/>
                </a:solidFill>
                <a:latin typeface="Calibri" pitchFamily="34" charset="0"/>
              </a:rPr>
              <a:t>, </a:t>
            </a:r>
            <a:r>
              <a:rPr lang="es-PE" sz="2800" b="1" i="1" dirty="0" err="1">
                <a:solidFill>
                  <a:srgbClr val="CC3300"/>
                </a:solidFill>
                <a:latin typeface="Calibri" pitchFamily="34" charset="0"/>
              </a:rPr>
              <a:t>energy</a:t>
            </a:r>
            <a:r>
              <a:rPr lang="es-PE" sz="2800" b="1" i="1" dirty="0">
                <a:solidFill>
                  <a:srgbClr val="CC3300"/>
                </a:solidFill>
                <a:latin typeface="Calibri" pitchFamily="34" charset="0"/>
              </a:rPr>
              <a:t> and </a:t>
            </a:r>
            <a:r>
              <a:rPr lang="es-PE" sz="2800" b="1" i="1" dirty="0" err="1">
                <a:solidFill>
                  <a:srgbClr val="CC3300"/>
                </a:solidFill>
                <a:latin typeface="Calibri" pitchFamily="34" charset="0"/>
              </a:rPr>
              <a:t>environmental</a:t>
            </a:r>
            <a:r>
              <a:rPr lang="es-PE" sz="2800" b="1" i="1" dirty="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es-PE" sz="2800" b="1" i="1" dirty="0" err="1">
                <a:solidFill>
                  <a:srgbClr val="CC3300"/>
                </a:solidFill>
                <a:latin typeface="Calibri" pitchFamily="34" charset="0"/>
              </a:rPr>
              <a:t>sectors</a:t>
            </a:r>
            <a:endParaRPr lang="en-US" sz="2800" b="1" i="1" dirty="0">
              <a:solidFill>
                <a:srgbClr val="CC3300"/>
              </a:solidFill>
              <a:latin typeface="Calibri" pitchFamily="34" charset="0"/>
            </a:endParaRPr>
          </a:p>
        </p:txBody>
      </p:sp>
      <p:pic>
        <p:nvPicPr>
          <p:cNvPr id="8198" name="Picture 6" descr="I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14313"/>
            <a:ext cx="141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6 CuadroTexto"/>
          <p:cNvSpPr txBox="1">
            <a:spLocks noChangeArrowheads="1"/>
          </p:cNvSpPr>
          <p:nvPr/>
        </p:nvSpPr>
        <p:spPr bwMode="auto">
          <a:xfrm>
            <a:off x="2357438" y="285750"/>
            <a:ext cx="42148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es-ES" sz="32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es-E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Summit 2010</a:t>
            </a:r>
          </a:p>
        </p:txBody>
      </p:sp>
      <p:pic>
        <p:nvPicPr>
          <p:cNvPr id="8" name="Picture 6" descr="I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285750"/>
            <a:ext cx="1411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8 CuadroTexto"/>
          <p:cNvSpPr txBox="1">
            <a:spLocks noChangeArrowheads="1"/>
          </p:cNvSpPr>
          <p:nvPr/>
        </p:nvSpPr>
        <p:spPr bwMode="auto">
          <a:xfrm>
            <a:off x="323528" y="3645024"/>
            <a:ext cx="6407150" cy="1077218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/>
              <a:t>PERUVIAN STUDENTS AS AGENTS OF CHANGE</a:t>
            </a:r>
            <a:endParaRPr lang="es-E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1520" y="4797152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800" dirty="0" smtClean="0">
                <a:solidFill>
                  <a:srgbClr val="C00000"/>
                </a:solidFill>
                <a:latin typeface="Berlin Sans FB Demi" pitchFamily="34" charset="0"/>
              </a:rPr>
              <a:t>Sara Calvo</a:t>
            </a:r>
          </a:p>
          <a:p>
            <a:pPr>
              <a:buFont typeface="Wingdings" pitchFamily="2" charset="2"/>
              <a:buChar char="v"/>
            </a:pPr>
            <a:r>
              <a:rPr lang="es-ES" sz="2800" dirty="0" smtClean="0">
                <a:solidFill>
                  <a:srgbClr val="C00000"/>
                </a:solidFill>
                <a:latin typeface="Berlin Sans FB Demi" pitchFamily="34" charset="0"/>
              </a:rPr>
              <a:t>María Díaz</a:t>
            </a:r>
            <a:endParaRPr lang="es-ES" sz="2800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RUA UNALM NODE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3 Marcador de contenido" descr="5974_231363215474_561440474_8372815_306766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571625"/>
            <a:ext cx="3238500" cy="2428875"/>
          </a:xfrm>
        </p:spPr>
      </p:pic>
      <p:pic>
        <p:nvPicPr>
          <p:cNvPr id="10244" name="4 Imagen" descr="29811_10150168041460475_561440474_12516516_493405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714500"/>
            <a:ext cx="3390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5 Imagen" descr="minam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149725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6 Imagen" descr="24989_10150156733120475_561440474_12227891_2358809_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149725"/>
            <a:ext cx="338455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7 CuadroTexto"/>
          <p:cNvSpPr txBox="1">
            <a:spLocks noChangeArrowheads="1"/>
          </p:cNvSpPr>
          <p:nvPr/>
        </p:nvSpPr>
        <p:spPr bwMode="auto">
          <a:xfrm>
            <a:off x="357188" y="1714500"/>
            <a:ext cx="2857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solidFill>
                  <a:srgbClr val="000066"/>
                </a:solidFill>
              </a:rPr>
              <a:t>workshops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8429625" y="1928813"/>
            <a:ext cx="496888" cy="369887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endParaRPr lang="es-ES" dirty="0"/>
          </a:p>
        </p:txBody>
      </p:sp>
      <p:sp>
        <p:nvSpPr>
          <p:cNvPr id="10249" name="9 CuadroTexto"/>
          <p:cNvSpPr txBox="1">
            <a:spLocks noChangeArrowheads="1"/>
          </p:cNvSpPr>
          <p:nvPr/>
        </p:nvSpPr>
        <p:spPr bwMode="auto">
          <a:xfrm>
            <a:off x="4143375" y="6500813"/>
            <a:ext cx="4786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rgbClr val="000066"/>
                </a:solidFill>
              </a:rPr>
              <a:t>            Environmental campaings</a:t>
            </a:r>
          </a:p>
        </p:txBody>
      </p:sp>
      <p:sp>
        <p:nvSpPr>
          <p:cNvPr id="10250" name="11 CuadroTexto"/>
          <p:cNvSpPr txBox="1">
            <a:spLocks noChangeArrowheads="1"/>
          </p:cNvSpPr>
          <p:nvPr/>
        </p:nvSpPr>
        <p:spPr bwMode="auto">
          <a:xfrm>
            <a:off x="8532813" y="1844675"/>
            <a:ext cx="2159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rgbClr val="000066"/>
                </a:solidFill>
              </a:rPr>
              <a:t>Friendship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photos.ak.fbcdn.net/hphotos-ak-snc4/hs425.snc4/46864_10150250974055475_561440474_14874102_52997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938" y="0"/>
            <a:ext cx="49450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http://sphotos.ak.fbcdn.net/hphotos-ak-snc4/hs408.snc4/47096_10150250974450475_561440474_14874109_76366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5 Imagen" descr="MICRO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5"/>
            <a:ext cx="4357688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3 Marcador de contenido" descr="23483_104874566212072_100000685868698_89654_7397281_n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357688" y="3571875"/>
            <a:ext cx="4786312" cy="2714625"/>
          </a:xfrm>
        </p:spPr>
      </p:pic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285750" y="3214688"/>
            <a:ext cx="3786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>
                <a:solidFill>
                  <a:srgbClr val="000066"/>
                </a:solidFill>
              </a:rPr>
              <a:t>Students meetings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4929188" y="3214688"/>
            <a:ext cx="3857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>
                <a:solidFill>
                  <a:srgbClr val="000066"/>
                </a:solidFill>
              </a:rPr>
              <a:t>Trips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0" y="6215063"/>
            <a:ext cx="442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>
                <a:solidFill>
                  <a:srgbClr val="000066"/>
                </a:solidFill>
              </a:rPr>
              <a:t>Pilot Program : Education on roads,  with Municipality of Lima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11273" name="TextBox 12"/>
          <p:cNvSpPr txBox="1">
            <a:spLocks noChangeArrowheads="1"/>
          </p:cNvSpPr>
          <p:nvPr/>
        </p:nvSpPr>
        <p:spPr bwMode="auto">
          <a:xfrm>
            <a:off x="5435600" y="6308725"/>
            <a:ext cx="3214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>
                <a:solidFill>
                  <a:srgbClr val="000066"/>
                </a:solidFill>
              </a:rPr>
              <a:t>Environmental campaings</a:t>
            </a:r>
            <a:endParaRPr lang="en-US" sz="20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photos.ak.fbcdn.net/hphotos-ak-snc3/hs055.snc3/14242_1219848788046_1583725013_571641_6640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355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0"/>
            <a:ext cx="4800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http://sphotos.ak.fbcdn.net/hphotos-ak-snc1/hs258.snc1/10529_1205426226895_1565833075_30540807_5960539_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0"/>
            <a:ext cx="44291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1214438" y="3357563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>
                <a:solidFill>
                  <a:srgbClr val="000066"/>
                </a:solidFill>
              </a:rPr>
              <a:t>Social  work</a:t>
            </a:r>
            <a:endParaRPr lang="en-US" sz="2800">
              <a:solidFill>
                <a:srgbClr val="000066"/>
              </a:solidFill>
            </a:endParaRP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5572125" y="6143625"/>
            <a:ext cx="2643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000066"/>
                </a:solidFill>
              </a:rPr>
              <a:t>Awareness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UNALM </a:t>
            </a:r>
            <a:r>
              <a:rPr lang="es-ES_tradnl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</a:t>
            </a:r>
            <a:r>
              <a:rPr lang="es-ES_trad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000066"/>
                </a:solidFill>
              </a:rPr>
              <a:t>Organization of the annual “National Environmental and University Meeting” in 2007.</a:t>
            </a:r>
          </a:p>
          <a:p>
            <a:pPr algn="ctr"/>
            <a:r>
              <a:rPr lang="en-US" smtClean="0">
                <a:solidFill>
                  <a:srgbClr val="000066"/>
                </a:solidFill>
              </a:rPr>
              <a:t>Campaigns, workshops and seminars according to the environmental calendar</a:t>
            </a:r>
          </a:p>
          <a:p>
            <a:pPr algn="ctr"/>
            <a:r>
              <a:rPr lang="es-ES_tradnl" smtClean="0">
                <a:solidFill>
                  <a:srgbClr val="000066"/>
                </a:solidFill>
              </a:rPr>
              <a:t>Supporting to other organizations as Municipalities.</a:t>
            </a:r>
          </a:p>
          <a:p>
            <a:pPr algn="ctr"/>
            <a:r>
              <a:rPr lang="es-ES_tradnl" smtClean="0">
                <a:solidFill>
                  <a:srgbClr val="000066"/>
                </a:solidFill>
              </a:rPr>
              <a:t>Research projects</a:t>
            </a:r>
            <a:endParaRPr lang="en-US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71750" y="142875"/>
            <a:ext cx="1785938" cy="11430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85875" y="1143000"/>
            <a:ext cx="2071688" cy="135731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86063" y="2357438"/>
            <a:ext cx="2357437" cy="142875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29250" y="5286375"/>
            <a:ext cx="2143125" cy="1357313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15063" y="3714750"/>
            <a:ext cx="2714625" cy="1357313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29250" y="2357438"/>
            <a:ext cx="2071688" cy="135731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2857500" y="571500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000066"/>
                </a:solidFill>
              </a:rPr>
              <a:t>Surveys</a:t>
            </a:r>
            <a:endParaRPr lang="en-US" sz="2000" b="1">
              <a:solidFill>
                <a:srgbClr val="000066"/>
              </a:solidFill>
            </a:endParaRPr>
          </a:p>
        </p:txBody>
      </p:sp>
      <p:sp>
        <p:nvSpPr>
          <p:cNvPr id="14345" name="TextBox 12"/>
          <p:cNvSpPr txBox="1">
            <a:spLocks noChangeArrowheads="1"/>
          </p:cNvSpPr>
          <p:nvPr/>
        </p:nvSpPr>
        <p:spPr bwMode="auto">
          <a:xfrm>
            <a:off x="1500188" y="1500188"/>
            <a:ext cx="1785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000066"/>
                </a:solidFill>
              </a:rPr>
              <a:t>Participatory diagnosis 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14346" name="TextBox 14"/>
          <p:cNvSpPr txBox="1">
            <a:spLocks noChangeArrowheads="1"/>
          </p:cNvSpPr>
          <p:nvPr/>
        </p:nvSpPr>
        <p:spPr bwMode="auto">
          <a:xfrm>
            <a:off x="2857500" y="2571750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000066"/>
                </a:solidFill>
              </a:rPr>
              <a:t>Elaboration of an environmental policy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14347" name="TextBox 15"/>
          <p:cNvSpPr txBox="1">
            <a:spLocks noChangeArrowheads="1"/>
          </p:cNvSpPr>
          <p:nvPr/>
        </p:nvSpPr>
        <p:spPr bwMode="auto">
          <a:xfrm>
            <a:off x="5715000" y="2571750"/>
            <a:ext cx="1500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000066"/>
                </a:solidFill>
              </a:rPr>
              <a:t>Elaboration of an action plan 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14348" name="TextBox 16"/>
          <p:cNvSpPr txBox="1">
            <a:spLocks noChangeArrowheads="1"/>
          </p:cNvSpPr>
          <p:nvPr/>
        </p:nvSpPr>
        <p:spPr bwMode="auto">
          <a:xfrm>
            <a:off x="6500813" y="3857625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000066"/>
                </a:solidFill>
              </a:rPr>
              <a:t>Elaboration of local environmental agenda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14349" name="TextBox 17"/>
          <p:cNvSpPr txBox="1">
            <a:spLocks noChangeArrowheads="1"/>
          </p:cNvSpPr>
          <p:nvPr/>
        </p:nvSpPr>
        <p:spPr bwMode="auto">
          <a:xfrm>
            <a:off x="5500688" y="5786438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000066"/>
                </a:solidFill>
              </a:rPr>
              <a:t>Implementation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5750" y="4000500"/>
            <a:ext cx="3571875" cy="2428875"/>
          </a:xfrm>
          <a:prstGeom prst="roundRect">
            <a:avLst/>
          </a:prstGeom>
          <a:solidFill>
            <a:srgbClr val="C00000">
              <a:alpha val="17000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51" name="TextBox 20"/>
          <p:cNvSpPr txBox="1">
            <a:spLocks noChangeArrowheads="1"/>
          </p:cNvSpPr>
          <p:nvPr/>
        </p:nvSpPr>
        <p:spPr bwMode="auto">
          <a:xfrm>
            <a:off x="214313" y="4071938"/>
            <a:ext cx="3714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000066"/>
                </a:solidFill>
              </a:rPr>
              <a:t>Sustainable environmental management through the implementation of good environmental practices</a:t>
            </a:r>
          </a:p>
        </p:txBody>
      </p:sp>
      <p:sp>
        <p:nvSpPr>
          <p:cNvPr id="28" name="Freeform 27"/>
          <p:cNvSpPr/>
          <p:nvPr/>
        </p:nvSpPr>
        <p:spPr>
          <a:xfrm>
            <a:off x="-777875" y="0"/>
            <a:ext cx="252412" cy="330200"/>
          </a:xfrm>
          <a:custGeom>
            <a:avLst/>
            <a:gdLst>
              <a:gd name="connsiteX0" fmla="*/ 0 w 252919"/>
              <a:gd name="connsiteY0" fmla="*/ 0 h 330740"/>
              <a:gd name="connsiteX1" fmla="*/ 252919 w 252919"/>
              <a:gd name="connsiteY1" fmla="*/ 330740 h 33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919" h="330740">
                <a:moveTo>
                  <a:pt x="0" y="0"/>
                </a:moveTo>
                <a:lnTo>
                  <a:pt x="252919" y="33074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85918" y="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14348" y="142873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143108" y="271462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929190" y="171448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572132" y="3929066"/>
            <a:ext cx="5693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572396" y="557214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43" name="Left Arrow 42"/>
          <p:cNvSpPr/>
          <p:nvPr/>
        </p:nvSpPr>
        <p:spPr>
          <a:xfrm>
            <a:off x="4000500" y="5500688"/>
            <a:ext cx="1285875" cy="357187"/>
          </a:xfrm>
          <a:prstGeom prst="leftArrow">
            <a:avLst/>
          </a:prstGeom>
          <a:solidFill>
            <a:srgbClr val="C00000">
              <a:alpha val="63000"/>
            </a:srgbClr>
          </a:solidFill>
          <a:ln>
            <a:solidFill>
              <a:srgbClr val="0000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14938" y="357188"/>
            <a:ext cx="3571875" cy="1077912"/>
          </a:xfrm>
          <a:prstGeom prst="rect">
            <a:avLst/>
          </a:prstGeom>
          <a:solidFill>
            <a:srgbClr val="C00000">
              <a:alpha val="1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rgbClr val="CC9900"/>
                </a:solidFill>
              </a:rPr>
              <a:t>UNALM: </a:t>
            </a:r>
            <a:r>
              <a:rPr lang="es-ES_tradnl" sz="3200" b="1" dirty="0" err="1">
                <a:solidFill>
                  <a:srgbClr val="CC9900"/>
                </a:solidFill>
              </a:rPr>
              <a:t>Ecoefficient</a:t>
            </a:r>
            <a:r>
              <a:rPr lang="es-ES_tradnl" sz="3200" b="1" dirty="0">
                <a:solidFill>
                  <a:srgbClr val="CC9900"/>
                </a:solidFill>
              </a:rPr>
              <a:t> campus</a:t>
            </a:r>
            <a:endParaRPr lang="en-US" sz="3200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PROJECTS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000066"/>
                </a:solidFill>
                <a:latin typeface="Arial" charset="0"/>
                <a:cs typeface="Arial" charset="0"/>
              </a:rPr>
              <a:t>“Monitoring air quality of the UNALM using the modeling software ISC Aermod View”</a:t>
            </a:r>
          </a:p>
          <a:p>
            <a:endParaRPr lang="en-US" b="1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b="1" smtClean="0">
                <a:solidFill>
                  <a:srgbClr val="000066"/>
                </a:solidFill>
                <a:latin typeface="Arial" charset="0"/>
                <a:cs typeface="Arial" charset="0"/>
              </a:rPr>
              <a:t>“</a:t>
            </a:r>
            <a:r>
              <a:rPr lang="es-ES_tradnl" b="1" smtClean="0">
                <a:solidFill>
                  <a:srgbClr val="000066"/>
                </a:solidFill>
                <a:latin typeface="Arial" charset="0"/>
                <a:cs typeface="Arial" charset="0"/>
              </a:rPr>
              <a:t>Construction of a mist trap as alternative to the captation of water </a:t>
            </a:r>
            <a:r>
              <a:rPr lang="en-US" b="1" smtClean="0">
                <a:solidFill>
                  <a:srgbClr val="000066"/>
                </a:solidFill>
                <a:latin typeface="Arial" charset="0"/>
                <a:cs typeface="Arial" charset="0"/>
              </a:rPr>
              <a:t>”</a:t>
            </a:r>
            <a:endParaRPr lang="es-ES_tradnl" b="1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endParaRPr lang="es-ES_tradnl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CONCLUSIONS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Young people in Peru are assuming their role and taking action from their university recognizing that its potential strength can lead to big changes for society.</a:t>
            </a:r>
            <a:endParaRPr lang="es-ES" sz="2800" dirty="0" smtClean="0"/>
          </a:p>
          <a:p>
            <a:r>
              <a:rPr lang="en-US" sz="2800" dirty="0" smtClean="0"/>
              <a:t>University groups can be generating sources of </a:t>
            </a:r>
            <a:r>
              <a:rPr lang="en-US" sz="2800" dirty="0" smtClean="0"/>
              <a:t>projects. </a:t>
            </a:r>
            <a:r>
              <a:rPr lang="en-US" sz="2800" dirty="0" smtClean="0"/>
              <a:t>It is necessary to orientate them towards researching</a:t>
            </a:r>
            <a:endParaRPr lang="es-ES" sz="2800" dirty="0" smtClean="0"/>
          </a:p>
          <a:p>
            <a:r>
              <a:rPr lang="en-US" sz="2800" dirty="0" smtClean="0"/>
              <a:t>In UNALM, this process has been brewing through the existing </a:t>
            </a:r>
            <a:r>
              <a:rPr lang="en-US" sz="2800" dirty="0" smtClean="0"/>
              <a:t>groups, </a:t>
            </a:r>
            <a:r>
              <a:rPr lang="en-US" sz="2800" dirty="0" smtClean="0"/>
              <a:t>but it is very important that University seeks their </a:t>
            </a:r>
            <a:r>
              <a:rPr lang="en-US" sz="2800" dirty="0" smtClean="0"/>
              <a:t>articulation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3068960"/>
            <a:ext cx="5133256" cy="1512168"/>
          </a:xfrm>
        </p:spPr>
        <p:txBody>
          <a:bodyPr/>
          <a:lstStyle/>
          <a:p>
            <a:r>
              <a:rPr lang="es-ES" dirty="0" smtClean="0">
                <a:latin typeface="Berlin Sans FB Demi" pitchFamily="34" charset="0"/>
              </a:rPr>
              <a:t>THANK YOU</a:t>
            </a:r>
            <a:endParaRPr lang="es-ES" dirty="0">
              <a:latin typeface="Berlin Sans FB Demi" pitchFamily="34" charset="0"/>
            </a:endParaRPr>
          </a:p>
        </p:txBody>
      </p:sp>
      <p:pic>
        <p:nvPicPr>
          <p:cNvPr id="27650" name="Picture 2" descr="peru_mw.gif (6382 bytes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293096"/>
            <a:ext cx="2736304" cy="2236119"/>
          </a:xfrm>
          <a:prstGeom prst="rect">
            <a:avLst/>
          </a:prstGeom>
          <a:noFill/>
        </p:spPr>
      </p:pic>
      <p:pic>
        <p:nvPicPr>
          <p:cNvPr id="27652" name="Picture 4" descr="japan_mw.gif (4765 bytes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2736304" cy="2142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E" b="1" smtClean="0">
                <a:solidFill>
                  <a:srgbClr val="C00000"/>
                </a:solidFill>
              </a:rPr>
              <a:t>Where is PERU located?</a:t>
            </a:r>
            <a:endParaRPr lang="en-US" b="1" smtClean="0">
              <a:solidFill>
                <a:srgbClr val="C00000"/>
              </a:solidFill>
            </a:endParaRPr>
          </a:p>
        </p:txBody>
      </p:sp>
      <p:pic>
        <p:nvPicPr>
          <p:cNvPr id="3075" name="Picture 2" descr="http://www.airportinfosite.com/south_america/South_America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928813"/>
            <a:ext cx="3268663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Content Placeholder 3" descr="Mapa Per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4813" y="1552575"/>
            <a:ext cx="2897187" cy="3657600"/>
          </a:xfrm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6875463" y="2060575"/>
            <a:ext cx="2500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sz="2400" b="1">
                <a:solidFill>
                  <a:srgbClr val="CC3300"/>
                </a:solidFill>
                <a:latin typeface="Calibri" pitchFamily="34" charset="0"/>
              </a:rPr>
              <a:t>Lima: Capital of Perú</a:t>
            </a:r>
            <a:endParaRPr lang="en-US" sz="2400" b="1">
              <a:solidFill>
                <a:srgbClr val="CC3300"/>
              </a:solidFill>
              <a:latin typeface="Calibri" pitchFamily="34" charset="0"/>
            </a:endParaRPr>
          </a:p>
        </p:txBody>
      </p:sp>
      <p:pic>
        <p:nvPicPr>
          <p:cNvPr id="3078" name="Picture 8" descr="dist lim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4703763"/>
            <a:ext cx="13938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escudo UNALM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4714875"/>
            <a:ext cx="1168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2411413" y="5903913"/>
            <a:ext cx="50053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sz="2800" b="1" i="1">
                <a:solidFill>
                  <a:srgbClr val="00B050"/>
                </a:solidFill>
                <a:latin typeface="Calibri" pitchFamily="34" charset="0"/>
              </a:rPr>
              <a:t>National Agraria University La Molina </a:t>
            </a:r>
            <a:endParaRPr lang="en-US" sz="2800" b="1" i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29313" y="1714500"/>
            <a:ext cx="785812" cy="214313"/>
          </a:xfrm>
          <a:prstGeom prst="ellipse">
            <a:avLst/>
          </a:prstGeom>
          <a:solidFill>
            <a:srgbClr val="CC3300">
              <a:alpha val="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57875" y="2786063"/>
            <a:ext cx="714375" cy="214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0" y="1857375"/>
            <a:ext cx="776288" cy="22383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72250" y="4214813"/>
            <a:ext cx="714375" cy="214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57938" y="5000625"/>
            <a:ext cx="714375" cy="2143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19 Flecha derecha"/>
          <p:cNvSpPr/>
          <p:nvPr/>
        </p:nvSpPr>
        <p:spPr>
          <a:xfrm rot="20746892">
            <a:off x="871538" y="2951163"/>
            <a:ext cx="3052762" cy="190500"/>
          </a:xfrm>
          <a:prstGeom prst="rightArrow">
            <a:avLst/>
          </a:prstGeom>
          <a:solidFill>
            <a:srgbClr val="F9900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20 Flecha derecha"/>
          <p:cNvSpPr/>
          <p:nvPr/>
        </p:nvSpPr>
        <p:spPr>
          <a:xfrm rot="10001195" flipV="1">
            <a:off x="5207000" y="3297238"/>
            <a:ext cx="2633663" cy="188912"/>
          </a:xfrm>
          <a:prstGeom prst="rightArrow">
            <a:avLst/>
          </a:prstGeom>
          <a:solidFill>
            <a:srgbClr val="F9900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2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rgbClr val="C00000"/>
                </a:solidFill>
              </a:rPr>
              <a:t>INTRODUCTION</a:t>
            </a:r>
          </a:p>
        </p:txBody>
      </p:sp>
      <p:pic>
        <p:nvPicPr>
          <p:cNvPr id="4099" name="Picture 2" descr="http://www.perulactea.com/wp-content/uploads/2009/04/in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715000"/>
            <a:ext cx="1590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9 CuadroTexto"/>
          <p:cNvSpPr txBox="1">
            <a:spLocks noChangeArrowheads="1"/>
          </p:cNvSpPr>
          <p:nvPr/>
        </p:nvSpPr>
        <p:spPr bwMode="auto">
          <a:xfrm>
            <a:off x="4932363" y="2708275"/>
            <a:ext cx="3571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alibri" pitchFamily="34" charset="0"/>
              </a:rPr>
              <a:t/>
            </a:r>
            <a:br>
              <a:rPr lang="es-ES">
                <a:latin typeface="Calibri" pitchFamily="34" charset="0"/>
              </a:rPr>
            </a:br>
            <a:r>
              <a:rPr lang="en-US" b="1">
                <a:solidFill>
                  <a:srgbClr val="000066"/>
                </a:solidFill>
                <a:latin typeface="Calibri" pitchFamily="34" charset="0"/>
              </a:rPr>
              <a:t>More than one out of four Peruvians are between 15 and 29 years old. </a:t>
            </a:r>
            <a:endParaRPr lang="es-ES" b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125" name="10 CuadroTexto"/>
          <p:cNvSpPr txBox="1">
            <a:spLocks noChangeArrowheads="1"/>
          </p:cNvSpPr>
          <p:nvPr/>
        </p:nvSpPr>
        <p:spPr bwMode="auto">
          <a:xfrm>
            <a:off x="5214938" y="5357813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66"/>
                </a:solidFill>
                <a:latin typeface="Calibri" pitchFamily="34" charset="0"/>
              </a:rPr>
              <a:t>Only 25%of Peruvians have access to higher education of which 13% is college. </a:t>
            </a:r>
            <a:endParaRPr lang="es-ES" b="1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4102" name="Picture 12" descr="http://www.hispagen.org/america/Peru/Per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643063"/>
            <a:ext cx="3357562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16 CuadroTexto"/>
          <p:cNvSpPr txBox="1">
            <a:spLocks noChangeArrowheads="1"/>
          </p:cNvSpPr>
          <p:nvPr/>
        </p:nvSpPr>
        <p:spPr bwMode="auto">
          <a:xfrm>
            <a:off x="5143500" y="2214563"/>
            <a:ext cx="3214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66"/>
                </a:solidFill>
                <a:latin typeface="Calibri" pitchFamily="34" charset="0"/>
              </a:rPr>
              <a:t>On 2007 the population of Peru was  28,220,764</a:t>
            </a:r>
            <a:endParaRPr lang="es-ES" b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128" name="17 CuadroTexto"/>
          <p:cNvSpPr txBox="1">
            <a:spLocks noChangeArrowheads="1"/>
          </p:cNvSpPr>
          <p:nvPr/>
        </p:nvSpPr>
        <p:spPr bwMode="auto">
          <a:xfrm>
            <a:off x="5148263" y="4005263"/>
            <a:ext cx="36433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66"/>
                </a:solidFill>
                <a:latin typeface="Calibri" pitchFamily="34" charset="0"/>
              </a:rPr>
              <a:t>Youth of Peru is now the population group with fastest growing rate and demographic importance in the country.</a:t>
            </a:r>
            <a:r>
              <a:rPr lang="en-US" b="1">
                <a:latin typeface="Calibri" pitchFamily="34" charset="0"/>
              </a:rPr>
              <a:t/>
            </a:r>
            <a:br>
              <a:rPr lang="en-US" b="1">
                <a:latin typeface="Calibri" pitchFamily="34" charset="0"/>
              </a:rPr>
            </a:br>
            <a:r>
              <a:rPr lang="en-US" b="1">
                <a:latin typeface="Calibri" pitchFamily="34" charset="0"/>
              </a:rPr>
              <a:t>  </a:t>
            </a:r>
            <a:endParaRPr lang="es-ES" b="1">
              <a:latin typeface="Calibri" pitchFamily="34" charset="0"/>
            </a:endParaRPr>
          </a:p>
        </p:txBody>
      </p:sp>
      <p:sp>
        <p:nvSpPr>
          <p:cNvPr id="20" name="19 Flecha abajo"/>
          <p:cNvSpPr/>
          <p:nvPr/>
        </p:nvSpPr>
        <p:spPr>
          <a:xfrm rot="5400000">
            <a:off x="4000500" y="1643063"/>
            <a:ext cx="214313" cy="1785937"/>
          </a:xfrm>
          <a:prstGeom prst="downArrow">
            <a:avLst/>
          </a:prstGeom>
          <a:solidFill>
            <a:srgbClr val="CDACE6">
              <a:alpha val="5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109" name="22 CuadroTexto"/>
          <p:cNvSpPr txBox="1">
            <a:spLocks noChangeArrowheads="1"/>
          </p:cNvSpPr>
          <p:nvPr/>
        </p:nvSpPr>
        <p:spPr bwMode="auto">
          <a:xfrm>
            <a:off x="5643563" y="1285875"/>
            <a:ext cx="2500312" cy="646113"/>
          </a:xfrm>
          <a:prstGeom prst="rect">
            <a:avLst/>
          </a:prstGeom>
          <a:solidFill>
            <a:srgbClr val="C00000">
              <a:alpha val="17000"/>
            </a:srgbClr>
          </a:solidFill>
          <a:ln>
            <a:solidFill>
              <a:srgbClr val="CC33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CC3300"/>
                </a:solidFill>
              </a:rPr>
              <a:t>IMPORTANT FACTS OF PERUVIAN POPULATION</a:t>
            </a:r>
          </a:p>
        </p:txBody>
      </p:sp>
      <p:sp>
        <p:nvSpPr>
          <p:cNvPr id="17" name="16 Flecha abajo"/>
          <p:cNvSpPr/>
          <p:nvPr/>
        </p:nvSpPr>
        <p:spPr>
          <a:xfrm rot="5400000">
            <a:off x="4062413" y="2355850"/>
            <a:ext cx="214312" cy="1785938"/>
          </a:xfrm>
          <a:prstGeom prst="downArrow">
            <a:avLst/>
          </a:prstGeom>
          <a:solidFill>
            <a:srgbClr val="CDACE6">
              <a:alpha val="5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17 Flecha abajo"/>
          <p:cNvSpPr/>
          <p:nvPr/>
        </p:nvSpPr>
        <p:spPr>
          <a:xfrm rot="5400000">
            <a:off x="4278313" y="4730750"/>
            <a:ext cx="214312" cy="1785938"/>
          </a:xfrm>
          <a:prstGeom prst="downArrow">
            <a:avLst/>
          </a:prstGeom>
          <a:solidFill>
            <a:srgbClr val="CDACE6">
              <a:alpha val="5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Flecha abajo"/>
          <p:cNvSpPr/>
          <p:nvPr/>
        </p:nvSpPr>
        <p:spPr>
          <a:xfrm rot="5400000">
            <a:off x="4062412" y="3506788"/>
            <a:ext cx="214313" cy="1785938"/>
          </a:xfrm>
          <a:prstGeom prst="downArrow">
            <a:avLst/>
          </a:prstGeom>
          <a:solidFill>
            <a:srgbClr val="CDACE6">
              <a:alpha val="5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7" grpId="0"/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/>
          <p:cNvSpPr txBox="1">
            <a:spLocks noChangeArrowheads="1"/>
          </p:cNvSpPr>
          <p:nvPr/>
        </p:nvSpPr>
        <p:spPr bwMode="auto">
          <a:xfrm>
            <a:off x="142875" y="214313"/>
            <a:ext cx="39243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66"/>
                </a:solidFill>
                <a:latin typeface="Calibri" pitchFamily="34" charset="0"/>
              </a:rPr>
              <a:t>It ‘s important to</a:t>
            </a:r>
            <a:r>
              <a:rPr lang="en-US" b="1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400" b="1" i="1">
                <a:solidFill>
                  <a:srgbClr val="C00000"/>
                </a:solidFill>
                <a:latin typeface="Calibri" pitchFamily="34" charset="0"/>
              </a:rPr>
              <a:t>promote activities from youth associations</a:t>
            </a:r>
            <a:r>
              <a:rPr lang="en-US" b="1">
                <a:solidFill>
                  <a:srgbClr val="000066"/>
                </a:solidFill>
                <a:latin typeface="Calibri" pitchFamily="34" charset="0"/>
              </a:rPr>
              <a:t>, thus through their participation  the success of various projects proposed by them in pursuit of the sustainable development of our country is possible. </a:t>
            </a:r>
            <a:r>
              <a:rPr lang="es-ES">
                <a:latin typeface="Calibri" pitchFamily="34" charset="0"/>
              </a:rPr>
              <a:t/>
            </a:r>
            <a:br>
              <a:rPr lang="es-ES">
                <a:latin typeface="Calibri" pitchFamily="34" charset="0"/>
              </a:rPr>
            </a:br>
            <a:endParaRPr lang="es-ES">
              <a:latin typeface="Calibri" pitchFamily="34" charset="0"/>
            </a:endParaRPr>
          </a:p>
        </p:txBody>
      </p:sp>
      <p:sp>
        <p:nvSpPr>
          <p:cNvPr id="5123" name="4 CuadroTexto"/>
          <p:cNvSpPr txBox="1">
            <a:spLocks noChangeArrowheads="1"/>
          </p:cNvSpPr>
          <p:nvPr/>
        </p:nvSpPr>
        <p:spPr bwMode="auto">
          <a:xfrm>
            <a:off x="4500563" y="3571875"/>
            <a:ext cx="350043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/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   </a:t>
            </a:r>
            <a:br>
              <a:rPr lang="en-US" sz="1200">
                <a:latin typeface="Calibri" pitchFamily="34" charset="0"/>
              </a:rPr>
            </a:br>
            <a:r>
              <a:rPr lang="en-US">
                <a:solidFill>
                  <a:srgbClr val="7030A0"/>
                </a:solidFill>
                <a:latin typeface="Calibri" pitchFamily="34" charset="0"/>
              </a:rPr>
              <a:t>   </a:t>
            </a:r>
            <a:r>
              <a:rPr lang="en-US" b="1">
                <a:solidFill>
                  <a:srgbClr val="000066"/>
                </a:solidFill>
                <a:latin typeface="Calibri" pitchFamily="34" charset="0"/>
              </a:rPr>
              <a:t>Young people seek to be </a:t>
            </a:r>
            <a:r>
              <a:rPr lang="en-US" sz="2400" b="1" i="1">
                <a:solidFill>
                  <a:srgbClr val="C00000"/>
                </a:solidFill>
                <a:latin typeface="Calibri" pitchFamily="34" charset="0"/>
              </a:rPr>
              <a:t>agents of change</a:t>
            </a:r>
            <a:r>
              <a:rPr lang="en-US" b="1" i="1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b="1">
                <a:solidFill>
                  <a:srgbClr val="000066"/>
                </a:solidFill>
                <a:latin typeface="Calibri" pitchFamily="34" charset="0"/>
              </a:rPr>
              <a:t>starting from the area in which we live every day like our home, our university and our community, however, </a:t>
            </a:r>
            <a:r>
              <a:rPr lang="en-US" sz="2400" b="1" i="1">
                <a:solidFill>
                  <a:srgbClr val="C00000"/>
                </a:solidFill>
                <a:latin typeface="Calibri" pitchFamily="34" charset="0"/>
              </a:rPr>
              <a:t>only the university</a:t>
            </a:r>
            <a:r>
              <a:rPr lang="en-US" sz="2400" b="1" i="1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b="1">
                <a:solidFill>
                  <a:srgbClr val="000066"/>
                </a:solidFill>
                <a:latin typeface="Calibri" pitchFamily="34" charset="0"/>
              </a:rPr>
              <a:t>settings allows us to express our ideas, discuss them and reach the generation of projects</a:t>
            </a:r>
            <a:r>
              <a:rPr lang="en-US">
                <a:solidFill>
                  <a:srgbClr val="000066"/>
                </a:solidFill>
                <a:latin typeface="Calibri" pitchFamily="34" charset="0"/>
              </a:rPr>
              <a:t>.</a:t>
            </a:r>
            <a:r>
              <a:rPr lang="en-US" sz="1200">
                <a:latin typeface="Calibri" pitchFamily="34" charset="0"/>
              </a:rPr>
              <a:t/>
            </a:r>
            <a:br>
              <a:rPr lang="en-US" sz="1200">
                <a:latin typeface="Calibri" pitchFamily="34" charset="0"/>
              </a:rPr>
            </a:br>
            <a:endParaRPr lang="es-ES" sz="1200">
              <a:latin typeface="Calibri" pitchFamily="34" charset="0"/>
            </a:endParaRPr>
          </a:p>
        </p:txBody>
      </p:sp>
      <p:pic>
        <p:nvPicPr>
          <p:cNvPr id="5124" name="Picture 10" descr="http://www.treehugger.com/sustainable-development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14313"/>
            <a:ext cx="2500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http://farm4.static.flickr.com/3503/3270095401_bb1a47a7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214313"/>
            <a:ext cx="2357437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" descr="chicos_cam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5844">
            <a:off x="204788" y="2730500"/>
            <a:ext cx="24288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8 Imagen" descr="26435_111787435527843_100000897619849_70889_643448_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0223">
            <a:off x="1112838" y="3443288"/>
            <a:ext cx="234315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6" descr="http://3.bp.blogspot.com/_2IMYo3NSAwo/Sn9vqHcNN-I/AAAAAAAAAIw/ZVTW6hwVtZw/s400/100_28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714875"/>
            <a:ext cx="201295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UNALM STUDENTS WORKING FOR A BETTER ENVIRONMEN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s-E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2" descr="http://www.siamazonia.org.pe/Graficos/logos/logoUNAL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25"/>
            <a:ext cx="29813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7 CuadroTexto"/>
          <p:cNvSpPr txBox="1">
            <a:spLocks noChangeArrowheads="1"/>
          </p:cNvSpPr>
          <p:nvPr/>
        </p:nvSpPr>
        <p:spPr bwMode="auto">
          <a:xfrm>
            <a:off x="5076825" y="4005263"/>
            <a:ext cx="250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CC3300"/>
                </a:solidFill>
                <a:latin typeface="Calibri" pitchFamily="34" charset="0"/>
              </a:rPr>
              <a:t>RUA UNALM NODE</a:t>
            </a:r>
          </a:p>
        </p:txBody>
      </p:sp>
      <p:sp>
        <p:nvSpPr>
          <p:cNvPr id="6149" name="8 CuadroTexto"/>
          <p:cNvSpPr txBox="1">
            <a:spLocks noChangeArrowheads="1"/>
          </p:cNvSpPr>
          <p:nvPr/>
        </p:nvSpPr>
        <p:spPr bwMode="auto">
          <a:xfrm>
            <a:off x="5715000" y="22145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CC3300"/>
                </a:solidFill>
                <a:latin typeface="Calibri" pitchFamily="34" charset="0"/>
              </a:rPr>
              <a:t>CAM</a:t>
            </a:r>
          </a:p>
        </p:txBody>
      </p:sp>
      <p:sp>
        <p:nvSpPr>
          <p:cNvPr id="6150" name="9 CuadroTexto"/>
          <p:cNvSpPr txBox="1">
            <a:spLocks noChangeArrowheads="1"/>
          </p:cNvSpPr>
          <p:nvPr/>
        </p:nvSpPr>
        <p:spPr bwMode="auto">
          <a:xfrm>
            <a:off x="4000500" y="278606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CC3300"/>
                </a:solidFill>
                <a:latin typeface="Calibri" pitchFamily="34" charset="0"/>
              </a:rPr>
              <a:t>GAV</a:t>
            </a:r>
          </a:p>
        </p:txBody>
      </p:sp>
      <p:sp>
        <p:nvSpPr>
          <p:cNvPr id="6151" name="10 CuadroTexto"/>
          <p:cNvSpPr txBox="1">
            <a:spLocks noChangeArrowheads="1"/>
          </p:cNvSpPr>
          <p:nvPr/>
        </p:nvSpPr>
        <p:spPr bwMode="auto">
          <a:xfrm>
            <a:off x="4143375" y="4572000"/>
            <a:ext cx="642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CC3300"/>
                </a:solidFill>
                <a:latin typeface="Calibri" pitchFamily="34" charset="0"/>
              </a:rPr>
              <a:t>CIEP</a:t>
            </a:r>
          </a:p>
          <a:p>
            <a:endParaRPr lang="es-ES">
              <a:latin typeface="Calibri" pitchFamily="34" charset="0"/>
            </a:endParaRPr>
          </a:p>
        </p:txBody>
      </p:sp>
      <p:sp>
        <p:nvSpPr>
          <p:cNvPr id="6152" name="11 CuadroTexto"/>
          <p:cNvSpPr txBox="1">
            <a:spLocks noChangeArrowheads="1"/>
          </p:cNvSpPr>
          <p:nvPr/>
        </p:nvSpPr>
        <p:spPr bwMode="auto">
          <a:xfrm>
            <a:off x="4500563" y="614362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CC3300"/>
                </a:solidFill>
                <a:latin typeface="Calibri" pitchFamily="34" charset="0"/>
              </a:rPr>
              <a:t>BIO UNALM</a:t>
            </a:r>
          </a:p>
        </p:txBody>
      </p:sp>
      <p:sp>
        <p:nvSpPr>
          <p:cNvPr id="6153" name="12 CuadroTexto"/>
          <p:cNvSpPr txBox="1">
            <a:spLocks noChangeArrowheads="1"/>
          </p:cNvSpPr>
          <p:nvPr/>
        </p:nvSpPr>
        <p:spPr bwMode="auto">
          <a:xfrm>
            <a:off x="7715250" y="2714625"/>
            <a:ext cx="642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CC3300"/>
                </a:solidFill>
                <a:latin typeface="Calibri" pitchFamily="34" charset="0"/>
              </a:rPr>
              <a:t>GEM</a:t>
            </a:r>
          </a:p>
          <a:p>
            <a:endParaRPr lang="es-ES">
              <a:latin typeface="Calibri" pitchFamily="34" charset="0"/>
            </a:endParaRPr>
          </a:p>
        </p:txBody>
      </p:sp>
      <p:sp>
        <p:nvSpPr>
          <p:cNvPr id="6154" name="13 CuadroTexto"/>
          <p:cNvSpPr txBox="1">
            <a:spLocks noChangeArrowheads="1"/>
          </p:cNvSpPr>
          <p:nvPr/>
        </p:nvSpPr>
        <p:spPr bwMode="auto">
          <a:xfrm>
            <a:off x="6227763" y="6092825"/>
            <a:ext cx="207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C3300"/>
                </a:solidFill>
                <a:latin typeface="+mn-lt"/>
                <a:ea typeface="Calibri" pitchFamily="34" charset="0"/>
                <a:cs typeface="Times New Roman" pitchFamily="18" charset="0"/>
              </a:rPr>
              <a:t>SALWA UYWA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es-E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5" name="14 CuadroTexto"/>
          <p:cNvSpPr txBox="1">
            <a:spLocks noChangeArrowheads="1"/>
          </p:cNvSpPr>
          <p:nvPr/>
        </p:nvSpPr>
        <p:spPr bwMode="auto">
          <a:xfrm>
            <a:off x="7358063" y="457200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CC3300"/>
                </a:solidFill>
                <a:latin typeface="Calibri" pitchFamily="34" charset="0"/>
              </a:rPr>
              <a:t>FAUNALM</a:t>
            </a:r>
          </a:p>
        </p:txBody>
      </p:sp>
      <p:sp>
        <p:nvSpPr>
          <p:cNvPr id="6156" name="15 CuadroTexto"/>
          <p:cNvSpPr txBox="1">
            <a:spLocks noChangeArrowheads="1"/>
          </p:cNvSpPr>
          <p:nvPr/>
        </p:nvSpPr>
        <p:spPr bwMode="auto">
          <a:xfrm>
            <a:off x="428625" y="5643563"/>
            <a:ext cx="3135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i="1">
                <a:solidFill>
                  <a:srgbClr val="00B050"/>
                </a:solidFill>
                <a:latin typeface="Calibri" pitchFamily="34" charset="0"/>
              </a:rPr>
              <a:t>National Agraria University La Molina </a:t>
            </a:r>
          </a:p>
        </p:txBody>
      </p:sp>
      <p:pic>
        <p:nvPicPr>
          <p:cNvPr id="6157" name="4 Imagen" descr="rua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3000375"/>
            <a:ext cx="142716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http://external.ak.fbcdn.net/safe_image.php?d=751e82dfa8179f24932575e02431a1ce&amp;url=http%3A%2F%2F3.bp.blogspot.com%2F_4607aWHTvKI%2FSfcbjG5NqYI%2FAAAAAAAABug%2F3Um9sQmHweM%2Fs400%2FBioUnalm-Marca%2BRegistr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5072063"/>
            <a:ext cx="8572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6" descr="http://members.seaturtle.org/2s_tmpso/faunalm-15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38" y="3500438"/>
            <a:ext cx="10144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8" descr="http://2.bp.blogspot.com/_CEl9OcjqalM/SeRPMmJty0I/AAAAAAAAAFI/38GPc9ON4Sc/s400/mi+logo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13" y="1714500"/>
            <a:ext cx="8588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2" descr="http://profile.ak.fbcdn.net/hprofile-ak-snc4/hs302.ash1/23274_198619691409_7446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3500438"/>
            <a:ext cx="928688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4" descr="http://1.bp.blogspot.com/_xMPuSP-LhdA/Sw9M0F9LJmI/AAAAAAAAABo/i9wmhHKO6pI/S220/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5084763"/>
            <a:ext cx="854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Content Placeholder 3" descr="cam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5572125" y="1500188"/>
            <a:ext cx="922338" cy="736600"/>
          </a:xfrm>
        </p:spPr>
      </p:pic>
      <p:pic>
        <p:nvPicPr>
          <p:cNvPr id="6164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9063" y="1857375"/>
            <a:ext cx="896937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1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1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1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1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1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1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1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61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ENVIRONMENTAL UNIVERSITY NETWORK: PERUVIAN STUDENTS TOGETHER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0" y="2420938"/>
            <a:ext cx="53641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>
              <a:defRPr/>
            </a:pPr>
            <a:r>
              <a:rPr lang="en-US" sz="1400" b="1" dirty="0">
                <a:solidFill>
                  <a:srgbClr val="000066"/>
                </a:solidFill>
                <a:latin typeface="+mn-lt"/>
                <a:ea typeface="Calibri" pitchFamily="34" charset="0"/>
                <a:cs typeface="Times New Roman" pitchFamily="18" charset="0"/>
              </a:rPr>
              <a:t>The RUA is a </a:t>
            </a:r>
            <a:r>
              <a:rPr lang="en-US" sz="2000" b="1" i="1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national university student’s network</a:t>
            </a:r>
            <a:r>
              <a:rPr lang="en-US" sz="1400" b="1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br>
              <a:rPr lang="en-US" sz="1400" b="1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endParaRPr lang="en-US" sz="1400" b="1" dirty="0">
              <a:solidFill>
                <a:srgbClr val="C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8313" y="1916113"/>
            <a:ext cx="3000375" cy="369887"/>
          </a:xfrm>
          <a:prstGeom prst="rect">
            <a:avLst/>
          </a:prstGeom>
          <a:solidFill>
            <a:srgbClr val="C00000">
              <a:alpha val="1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CC3300"/>
                </a:solidFill>
              </a:rPr>
              <a:t>WHAT IS RUA?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286375" y="5000625"/>
            <a:ext cx="35718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66"/>
                </a:solidFill>
                <a:latin typeface="+mj-lt"/>
                <a:ea typeface="Calibri" pitchFamily="34" charset="0"/>
                <a:cs typeface="Times New Roman" pitchFamily="18" charset="0"/>
              </a:rPr>
              <a:t>It was created on November 2001 by a group of students who were aware of the role of the universities as a forum for analysis, discussion, and diagnosis and proposes of solutions to environmental problems</a:t>
            </a:r>
            <a:r>
              <a:rPr lang="en-US" sz="14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lang="es-ES" sz="1400" b="1" dirty="0">
              <a:solidFill>
                <a:srgbClr val="7030A0"/>
              </a:solidFill>
            </a:endParaRPr>
          </a:p>
        </p:txBody>
      </p:sp>
      <p:pic>
        <p:nvPicPr>
          <p:cNvPr id="7174" name="5 Imagen" descr="MICR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3071813"/>
            <a:ext cx="18573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5 Imagen" descr="28646_106154822762430_100001037392137_55316_7241610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1412875"/>
            <a:ext cx="15716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7 Imagen" descr="26449_113778448642415_100000307828213_168778_3199948_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916113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13 CuadroTexto"/>
          <p:cNvSpPr txBox="1">
            <a:spLocks noChangeArrowheads="1"/>
          </p:cNvSpPr>
          <p:nvPr/>
        </p:nvSpPr>
        <p:spPr bwMode="auto">
          <a:xfrm>
            <a:off x="214313" y="3786188"/>
            <a:ext cx="1928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RUA is made of groups called </a:t>
            </a:r>
            <a:r>
              <a:rPr lang="en-US" b="1" i="1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NODES</a:t>
            </a:r>
            <a:endParaRPr lang="es-ES" i="1">
              <a:solidFill>
                <a:srgbClr val="00006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14 Abrir llave"/>
          <p:cNvSpPr/>
          <p:nvPr/>
        </p:nvSpPr>
        <p:spPr>
          <a:xfrm>
            <a:off x="2071688" y="2928938"/>
            <a:ext cx="357187" cy="2643187"/>
          </a:xfrm>
          <a:prstGeom prst="leftBrac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179" name="15 CuadroTexto"/>
          <p:cNvSpPr txBox="1">
            <a:spLocks noChangeArrowheads="1"/>
          </p:cNvSpPr>
          <p:nvPr/>
        </p:nvSpPr>
        <p:spPr bwMode="auto">
          <a:xfrm>
            <a:off x="2428875" y="3071813"/>
            <a:ext cx="2643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NODES are involved in activities related to promoting sustainable development and they play a leading role in solutions to environmental problems in the area of influence of each of its members</a:t>
            </a:r>
            <a:r>
              <a:rPr lang="en-US" sz="1600" b="1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es-ES" sz="16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80" name="4 Imagen" descr="rua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38" y="5715000"/>
            <a:ext cx="142716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" descr="http://www.siamazonia.org.pe/Graficos/logos/logoUNAL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5715000"/>
            <a:ext cx="7858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" descr="http://www.siamazonia.org.pe/Graficos/logos/logoUNAL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50" y="5715000"/>
            <a:ext cx="78581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National University and Environment Meeting (ENUMA)</a:t>
            </a:r>
            <a:endParaRPr lang="en-US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3400420" cy="432912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ENUMA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is the main event of RUA; annually it takes place in different cities of the country.</a:t>
            </a:r>
            <a:endParaRPr lang="en-US" b="1" dirty="0"/>
          </a:p>
        </p:txBody>
      </p:sp>
      <p:pic>
        <p:nvPicPr>
          <p:cNvPr id="21506" name="Picture 2" descr="http://sphotos.ak.fbcdn.net/hphotos-ak-snc3/hs414.snc3/24989_10150156733150475_561440474_12227893_366606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00174"/>
            <a:ext cx="4525903" cy="2928958"/>
          </a:xfrm>
          <a:prstGeom prst="rect">
            <a:avLst/>
          </a:prstGeom>
          <a:noFill/>
        </p:spPr>
      </p:pic>
      <p:pic>
        <p:nvPicPr>
          <p:cNvPr id="21508" name="Picture 4" descr="http://sphotos.ak.fbcdn.net/hphotos-ak-snc3/hs434.snc3/24989_10150156733155475_561440474_12227894_512101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571999"/>
            <a:ext cx="3048000" cy="2286001"/>
          </a:xfrm>
          <a:prstGeom prst="rect">
            <a:avLst/>
          </a:prstGeom>
          <a:noFill/>
        </p:spPr>
      </p:pic>
      <p:pic>
        <p:nvPicPr>
          <p:cNvPr id="21510" name="Picture 6" descr="http://sphotos.ak.fbcdn.net/hphotos-ak-snc3/hs005.snc3/11240_101621489864991_100000514226845_45320_765067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8"/>
            <a:ext cx="3230004" cy="2285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86446" y="4572008"/>
            <a:ext cx="3357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r>
              <a:rPr lang="en-US" sz="2000" b="1" dirty="0" smtClean="0"/>
              <a:t>n </a:t>
            </a:r>
            <a:r>
              <a:rPr lang="en-US" sz="2000" b="1" dirty="0"/>
              <a:t>event that </a:t>
            </a:r>
            <a:r>
              <a:rPr lang="en-US" sz="2000" b="1" dirty="0" smtClean="0"/>
              <a:t>addresses issues </a:t>
            </a:r>
            <a:r>
              <a:rPr lang="en-US" sz="2000" b="1" dirty="0"/>
              <a:t>related to the </a:t>
            </a:r>
            <a:r>
              <a:rPr lang="en-US" sz="2000" b="1" dirty="0">
                <a:solidFill>
                  <a:srgbClr val="FF0000"/>
                </a:solidFill>
              </a:rPr>
              <a:t>environment and sustainable development</a:t>
            </a:r>
            <a:r>
              <a:rPr lang="en-US" sz="2000" b="1" dirty="0"/>
              <a:t>, proposing solutions to fulfill them in projects.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900113" y="549275"/>
            <a:ext cx="2786062" cy="369888"/>
          </a:xfrm>
          <a:prstGeom prst="rect">
            <a:avLst/>
          </a:prstGeom>
          <a:solidFill>
            <a:srgbClr val="C00000">
              <a:alpha val="17000"/>
            </a:srgbClr>
          </a:solidFill>
          <a:ln w="34925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CC3300"/>
                </a:solidFill>
              </a:rPr>
              <a:t>HOW DOES IT WORK?</a:t>
            </a:r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179388" y="765175"/>
            <a:ext cx="43576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200" dirty="0">
                <a:latin typeface="+mn-lt"/>
              </a:rPr>
              <a:t/>
            </a:r>
            <a:br>
              <a:rPr lang="es-ES" sz="1200" dirty="0">
                <a:latin typeface="+mn-lt"/>
              </a:rPr>
            </a:br>
            <a:endParaRPr lang="es-ES" sz="1400" b="1" dirty="0">
              <a:solidFill>
                <a:srgbClr val="7030A0"/>
              </a:solidFill>
              <a:latin typeface="+mn-lt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000066"/>
                </a:solidFill>
                <a:latin typeface="+mn-lt"/>
              </a:rPr>
              <a:t>Nowadays 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RUA</a:t>
            </a:r>
            <a:r>
              <a:rPr lang="en-US" sz="2000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is managed by an administrative council made up of students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000066"/>
                </a:solidFill>
                <a:latin typeface="+mn-lt"/>
              </a:rPr>
              <a:t>that direct and supervise the operation of the Network.</a:t>
            </a:r>
            <a:endParaRPr lang="es-ES" sz="2000" b="1" dirty="0">
              <a:solidFill>
                <a:srgbClr val="000066"/>
              </a:solidFill>
              <a:latin typeface="+mn-lt"/>
            </a:endParaRPr>
          </a:p>
          <a:p>
            <a:pPr>
              <a:defRPr/>
            </a:pPr>
            <a:endParaRPr lang="es-ES" dirty="0">
              <a:latin typeface="Calibri" pitchFamily="34" charset="0"/>
            </a:endParaRPr>
          </a:p>
        </p:txBody>
      </p:sp>
      <p:sp>
        <p:nvSpPr>
          <p:cNvPr id="10" name="8 CuadroTexto"/>
          <p:cNvSpPr txBox="1">
            <a:spLocks noChangeArrowheads="1"/>
          </p:cNvSpPr>
          <p:nvPr/>
        </p:nvSpPr>
        <p:spPr bwMode="auto">
          <a:xfrm>
            <a:off x="4859338" y="2276475"/>
            <a:ext cx="40005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66"/>
                </a:solidFill>
              </a:rPr>
              <a:t>UNALM node was </a:t>
            </a:r>
            <a:r>
              <a:rPr lang="en-US" b="1">
                <a:solidFill>
                  <a:srgbClr val="C00000"/>
                </a:solidFill>
              </a:rPr>
              <a:t>created 5 years ago and it is one of the most solid and committed nodes of the network. </a:t>
            </a:r>
          </a:p>
          <a:p>
            <a:endParaRPr lang="en-US" b="1">
              <a:solidFill>
                <a:srgbClr val="C00000"/>
              </a:solidFill>
            </a:endParaRPr>
          </a:p>
          <a:p>
            <a:pPr algn="ctr"/>
            <a:r>
              <a:rPr lang="en-US" b="1">
                <a:solidFill>
                  <a:srgbClr val="000066"/>
                </a:solidFill>
              </a:rPr>
              <a:t>Some nodes have greater involvement with the community, that is the case of Amazonian node whose collaboration with their local governments is active, organizing together environmental campaigns. However </a:t>
            </a:r>
            <a:r>
              <a:rPr lang="en-US" b="1">
                <a:solidFill>
                  <a:srgbClr val="C00000"/>
                </a:solidFill>
              </a:rPr>
              <a:t>every member pursues the same and main objectives.      </a:t>
            </a:r>
            <a:endParaRPr lang="es-ES" b="1">
              <a:solidFill>
                <a:srgbClr val="C00000"/>
              </a:solidFill>
            </a:endParaRPr>
          </a:p>
          <a:p>
            <a:endParaRPr lang="es-ES"/>
          </a:p>
        </p:txBody>
      </p:sp>
      <p:pic>
        <p:nvPicPr>
          <p:cNvPr id="11" name="Picture 2" descr="http://www.siamazonia.org.pe/Graficos/logos/logoUNAL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88913"/>
            <a:ext cx="14398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errar llave"/>
          <p:cNvSpPr/>
          <p:nvPr/>
        </p:nvSpPr>
        <p:spPr>
          <a:xfrm rot="16200000">
            <a:off x="6551612" y="152401"/>
            <a:ext cx="504825" cy="4032250"/>
          </a:xfrm>
          <a:prstGeom prst="rightBrac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9" name="Picture 2" descr="http://sphotos.ak.fbcdn.net/hphotos-ak-snc3/hs414.snc3/24989_10150156733150475_561440474_12227893_366606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3500438"/>
            <a:ext cx="433387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iamazonia.org.pe/Graficos/logos/logoUNAL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805488"/>
            <a:ext cx="7540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179512" y="2780928"/>
            <a:ext cx="45720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RUA website : </a:t>
            </a:r>
          </a:p>
          <a:p>
            <a:pPr algn="ctr">
              <a:defRPr/>
            </a:pPr>
            <a:r>
              <a:rPr lang="en-US" sz="4000" b="1" dirty="0">
                <a:ln>
                  <a:solidFill>
                    <a:srgbClr val="000066"/>
                  </a:solidFill>
                </a:ln>
                <a:solidFill>
                  <a:srgbClr val="C00000">
                    <a:alpha val="57000"/>
                  </a:srgbClr>
                </a:solidFill>
                <a:hlinkClick r:id="rId3"/>
              </a:rPr>
              <a:t>www.ruaperu.org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000066"/>
                </a:solidFill>
              </a:rPr>
              <a:t>The aim is “The concern and desire of promoting ways that favors the raise of   the academic, professional and environmental levels”</a:t>
            </a:r>
            <a:endParaRPr lang="es-ES" b="1" dirty="0">
              <a:solidFill>
                <a:srgbClr val="000066"/>
              </a:solidFill>
            </a:endParaRPr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179388" y="188913"/>
            <a:ext cx="4752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66"/>
                </a:solidFill>
              </a:rPr>
              <a:t>Coming from different parts of the country makes being a member of the network an </a:t>
            </a:r>
            <a:r>
              <a:rPr lang="en-US" b="1">
                <a:solidFill>
                  <a:srgbClr val="C00000"/>
                </a:solidFill>
              </a:rPr>
              <a:t>enriching experience</a:t>
            </a:r>
            <a:r>
              <a:rPr lang="en-US" b="1">
                <a:solidFill>
                  <a:srgbClr val="000066"/>
                </a:solidFill>
              </a:rPr>
              <a:t>,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>
                <a:solidFill>
                  <a:srgbClr val="000066"/>
                </a:solidFill>
              </a:rPr>
              <a:t>because of the knowledge we acquire from being multidisciplinary and to be aware of the various faces of the Peruvian reality for being multicultural</a:t>
            </a:r>
            <a:r>
              <a:rPr lang="en-US">
                <a:solidFill>
                  <a:srgbClr val="000066"/>
                </a:solidFill>
              </a:rPr>
              <a:t>. </a:t>
            </a:r>
          </a:p>
          <a:p>
            <a:endParaRPr lang="es-ES"/>
          </a:p>
        </p:txBody>
      </p:sp>
      <p:pic>
        <p:nvPicPr>
          <p:cNvPr id="10" name="3 Imagen" descr="peru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33375"/>
            <a:ext cx="41052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4 Imagen" descr="rua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5732463"/>
            <a:ext cx="14271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ln>
          <a:solidFill>
            <a:srgbClr val="0070C0"/>
          </a:solidFill>
          <a:headEnd/>
          <a:tailEnd/>
        </a:ln>
      </a:spPr>
      <a:bodyPr>
        <a:spAutoFit/>
      </a:bodyPr>
      <a:lstStyle>
        <a:defPPr algn="ctr">
          <a:defRPr sz="3200" dirty="0" smtClean="0"/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615</Words>
  <Application>Microsoft Office PowerPoint</Application>
  <PresentationFormat>Presentación en pantalla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Tema de Office</vt:lpstr>
      <vt:lpstr>STUDENTS TAKING ACTION: Expanding knowledge  </vt:lpstr>
      <vt:lpstr>Where is PERU located?</vt:lpstr>
      <vt:lpstr>INTRODUCTION</vt:lpstr>
      <vt:lpstr>Diapositiva 4</vt:lpstr>
      <vt:lpstr>UNALM STUDENTS WORKING FOR A BETTER ENVIRONMENT</vt:lpstr>
      <vt:lpstr>ENVIRONMENTAL UNIVERSITY NETWORK: PERUVIAN STUDENTS TOGETHER  </vt:lpstr>
      <vt:lpstr>National University and Environment Meeting (ENUMA)</vt:lpstr>
      <vt:lpstr>Diapositiva 8</vt:lpstr>
      <vt:lpstr>Diapositiva 9</vt:lpstr>
      <vt:lpstr>RUA UNALM NODE</vt:lpstr>
      <vt:lpstr>Diapositiva 11</vt:lpstr>
      <vt:lpstr>Diapositiva 12</vt:lpstr>
      <vt:lpstr>UNALM node activities</vt:lpstr>
      <vt:lpstr>Diapositiva 14</vt:lpstr>
      <vt:lpstr>RESEARCH PROJECTS</vt:lpstr>
      <vt:lpstr>CONCLUSIONS</vt:lpstr>
      <vt:lpstr>THANK YOU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User</cp:lastModifiedBy>
  <cp:revision>55</cp:revision>
  <dcterms:created xsi:type="dcterms:W3CDTF">2010-09-11T17:25:47Z</dcterms:created>
  <dcterms:modified xsi:type="dcterms:W3CDTF">2010-09-21T00:38:20Z</dcterms:modified>
</cp:coreProperties>
</file>